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2" r:id="rId3"/>
    <p:sldId id="30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2" r:id="rId14"/>
    <p:sldId id="263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4" r:id="rId42"/>
    <p:sldId id="296" r:id="rId43"/>
    <p:sldId id="305" r:id="rId44"/>
    <p:sldId id="306" r:id="rId45"/>
    <p:sldId id="307" r:id="rId46"/>
    <p:sldId id="300" r:id="rId47"/>
    <p:sldId id="301" r:id="rId4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660"/>
  </p:normalViewPr>
  <p:slideViewPr>
    <p:cSldViewPr>
      <p:cViewPr varScale="1">
        <p:scale>
          <a:sx n="68" d="100"/>
          <a:sy n="68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stokąt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rostokąt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ostokąt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rostokąt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rostokąt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rostokąt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stokąt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C99BFF-247A-4BA6-9F06-9828BEF5B178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rostokąt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4CDFE0-D869-4D09-A273-2B31D40FC1A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7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7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7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7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ÐºÐ²Ð¸Ð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074" y="476673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Этот галстук мне _______ 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длинный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длинны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длинен</a:t>
            </a:r>
            <a:endParaRPr lang="pl-PL" sz="6000" dirty="0"/>
          </a:p>
        </p:txBody>
      </p:sp>
      <p:pic>
        <p:nvPicPr>
          <p:cNvPr id="6146" name="Picture 2" descr="Znalezione obrazy dla zapytania kraw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916832"/>
            <a:ext cx="3096344" cy="464451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-14068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6.</a:t>
            </a:r>
            <a:endParaRPr lang="pl-PL" sz="54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65D3799-6001-408E-9BE1-FE15DC2D0B77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Вам ______ туники.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идут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идят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пасуют</a:t>
            </a:r>
          </a:p>
          <a:p>
            <a:endParaRPr lang="pl-PL" dirty="0"/>
          </a:p>
        </p:txBody>
      </p:sp>
      <p:pic>
        <p:nvPicPr>
          <p:cNvPr id="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772816"/>
            <a:ext cx="4176464" cy="4397369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-28135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7.</a:t>
            </a:r>
            <a:endParaRPr lang="pl-PL" sz="54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E00A83B-1B08-43F1-8BF2-B6EF613C82CB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Правый рукав мне ______ 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узок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узк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узкий</a:t>
            </a:r>
            <a:endParaRPr lang="pl-PL" sz="6000" dirty="0"/>
          </a:p>
        </p:txBody>
      </p:sp>
      <p:pic>
        <p:nvPicPr>
          <p:cNvPr id="4098" name="Picture 2" descr="Znalezione obrazy dla zapytania rÄkawy kosz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2132856"/>
            <a:ext cx="4736526" cy="266429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8.</a:t>
            </a:r>
            <a:endParaRPr lang="pl-PL" sz="54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61474C3-ABF6-43D4-9D2F-F0A99091E294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Ответь на открытые вопросы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007768" y="1916832"/>
            <a:ext cx="4176464" cy="4176464"/>
          </a:xfrm>
          <a:prstGeom prst="ellipse">
            <a:avLst/>
          </a:prstGeom>
          <a:solidFill>
            <a:srgbClr val="5897B6"/>
          </a:solidFill>
          <a:ln>
            <a:solidFill>
              <a:srgbClr val="5897B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223792" y="2348880"/>
            <a:ext cx="3600400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Назови верхнюю одежду: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81200" y="5589241"/>
            <a:ext cx="8229600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A.					B.				C.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-14068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9.</a:t>
            </a:r>
            <a:endParaRPr lang="pl-PL" sz="5400" dirty="0"/>
          </a:p>
        </p:txBody>
      </p:sp>
      <p:pic>
        <p:nvPicPr>
          <p:cNvPr id="3074" name="Picture 2" descr="Каталог Пуховик без капюшона отворачиваются черные манжеты от магазина  LonnaMag">
            <a:extLst>
              <a:ext uri="{FF2B5EF4-FFF2-40B4-BE49-F238E27FC236}">
                <a16:creationId xmlns:a16="http://schemas.microsoft.com/office/drawing/2014/main" id="{530AC877-2CCC-494A-8BA6-CD0836D2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" y="1528788"/>
            <a:ext cx="3236144" cy="40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лассическое пальто из шерсти и шёлка – Laplandia">
            <a:extLst>
              <a:ext uri="{FF2B5EF4-FFF2-40B4-BE49-F238E27FC236}">
                <a16:creationId xmlns:a16="http://schemas.microsoft.com/office/drawing/2014/main" id="{DE182FFD-B366-4BA3-9D5D-4661EC9A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529322"/>
            <a:ext cx="2952328" cy="41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ftshell męski|kurtki i bluzy |Rab Torque Jacket|Odzież Outdoor">
            <a:extLst>
              <a:ext uri="{FF2B5EF4-FFF2-40B4-BE49-F238E27FC236}">
                <a16:creationId xmlns:a16="http://schemas.microsoft.com/office/drawing/2014/main" id="{65430CA7-BC9E-45A9-AD74-EE5D11C5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10" y="1700865"/>
            <a:ext cx="3837409" cy="38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363ECD66-DEFD-4939-BE72-E4855977E12D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Какой это фасон обуви?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 descr="Znalezione obrazy dla zapytania balerinki"/>
          <p:cNvPicPr>
            <a:picLocks noChangeAspect="1" noChangeArrowheads="1"/>
          </p:cNvPicPr>
          <p:nvPr/>
        </p:nvPicPr>
        <p:blipFill>
          <a:blip r:embed="rId2" cstate="print"/>
          <a:srcRect t="14436"/>
          <a:stretch>
            <a:fillRect/>
          </a:stretch>
        </p:blipFill>
        <p:spPr bwMode="auto">
          <a:xfrm>
            <a:off x="1524001" y="1844825"/>
            <a:ext cx="3491607" cy="2987551"/>
          </a:xfrm>
          <a:prstGeom prst="rect">
            <a:avLst/>
          </a:prstGeom>
          <a:noFill/>
        </p:spPr>
      </p:pic>
      <p:pic>
        <p:nvPicPr>
          <p:cNvPr id="16388" name="Picture 4" descr="Znalezione obrazy dla zapytania pantofle na obcas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680" y="1700808"/>
            <a:ext cx="2880320" cy="2880320"/>
          </a:xfrm>
          <a:prstGeom prst="rect">
            <a:avLst/>
          </a:prstGeom>
          <a:noFill/>
        </p:spPr>
      </p:pic>
      <p:pic>
        <p:nvPicPr>
          <p:cNvPr id="16390" name="Picture 6" descr="Znalezione obrazy dla zapytania buty szpilki"/>
          <p:cNvPicPr>
            <a:picLocks noChangeAspect="1" noChangeArrowheads="1"/>
          </p:cNvPicPr>
          <p:nvPr/>
        </p:nvPicPr>
        <p:blipFill>
          <a:blip r:embed="rId4" cstate="print"/>
          <a:srcRect t="17080"/>
          <a:stretch>
            <a:fillRect/>
          </a:stretch>
        </p:blipFill>
        <p:spPr bwMode="auto">
          <a:xfrm>
            <a:off x="5015880" y="1844824"/>
            <a:ext cx="2627784" cy="3146170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111561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10.</a:t>
            </a:r>
            <a:endParaRPr lang="pl-PL" sz="54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8E0EEE1-8D42-45A0-B75C-EE3B5F5EBCCE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Какой это фасон блузки?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Znalezione obrazy dla zapytania golf dam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28801"/>
            <a:ext cx="2195736" cy="3925339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kosz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1628801"/>
            <a:ext cx="3498354" cy="3498355"/>
          </a:xfrm>
          <a:prstGeom prst="rect">
            <a:avLst/>
          </a:prstGeom>
          <a:noFill/>
        </p:spPr>
      </p:pic>
      <p:pic>
        <p:nvPicPr>
          <p:cNvPr id="17414" name="Picture 6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1" y="1988841"/>
            <a:ext cx="2600325" cy="2600325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-2345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11</a:t>
            </a:r>
            <a:endParaRPr lang="pl-PL" sz="54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31A5ED2-75EA-4D87-B7AB-995CDE8F9343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Назови нижнее бельё:</a:t>
            </a:r>
            <a:endParaRPr lang="pl-PL" dirty="0"/>
          </a:p>
        </p:txBody>
      </p:sp>
      <p:sp>
        <p:nvSpPr>
          <p:cNvPr id="18434" name="AutoShape 2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0" name="AutoShape 8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2" name="AutoShape 10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4" name="AutoShape 12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12</a:t>
            </a:r>
            <a:endParaRPr lang="pl-PL" sz="5400" dirty="0"/>
          </a:p>
        </p:txBody>
      </p:sp>
      <p:pic>
        <p:nvPicPr>
          <p:cNvPr id="4098" name="Picture 2" descr="ᐈ Лифчика фото, фотографии красный лифчик | скачать на Depositphotos®">
            <a:extLst>
              <a:ext uri="{FF2B5EF4-FFF2-40B4-BE49-F238E27FC236}">
                <a16:creationId xmlns:a16="http://schemas.microsoft.com/office/drawing/2014/main" id="{D74773E4-606A-4051-BE2D-765862DC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03055"/>
            <a:ext cx="4160157" cy="27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русы мужские Tom John 6564706 серый купить оптом в HappyWear.ru">
            <a:extLst>
              <a:ext uri="{FF2B5EF4-FFF2-40B4-BE49-F238E27FC236}">
                <a16:creationId xmlns:a16="http://schemas.microsoft.com/office/drawing/2014/main" id="{97614148-D54B-43A8-AC17-F44D9418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586894"/>
            <a:ext cx="251023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оски детские для мальчика сетка 9-10лет &quot;Чебурашка&quot; спорт : продажа, цена  в Виннице. носки и гольфы детские от &quot;Интернет-магазин детских товаров  «Кузя»&quot; - 522461961">
            <a:extLst>
              <a:ext uri="{FF2B5EF4-FFF2-40B4-BE49-F238E27FC236}">
                <a16:creationId xmlns:a16="http://schemas.microsoft.com/office/drawing/2014/main" id="{EB047CA7-8B61-4050-9CF3-2FA9F8A7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99" y="1793548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FCA4B87-1F82-4C60-8EB3-707F122A5874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Назови виды летней обуви:</a:t>
            </a: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13</a:t>
            </a:r>
            <a:endParaRPr lang="pl-PL" sz="5400" dirty="0"/>
          </a:p>
        </p:txBody>
      </p:sp>
      <p:pic>
        <p:nvPicPr>
          <p:cNvPr id="5122" name="Picture 2" descr="Reebok Trail Serpent 4 W V70410 Дамски сандали - ShopSector.com | Reebok  trail, Reebok, Sandals">
            <a:extLst>
              <a:ext uri="{FF2B5EF4-FFF2-40B4-BE49-F238E27FC236}">
                <a16:creationId xmlns:a16="http://schemas.microsoft.com/office/drawing/2014/main" id="{C370916F-B724-4203-9652-AE752916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0" y="1961778"/>
            <a:ext cx="3772644" cy="37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иние вьетнамки от Havaianas с белыми ремешками и флажком - Brasil Logo  Marine Blue - Havaianas">
            <a:extLst>
              <a:ext uri="{FF2B5EF4-FFF2-40B4-BE49-F238E27FC236}">
                <a16:creationId xmlns:a16="http://schemas.microsoft.com/office/drawing/2014/main" id="{3C3DEF8D-FAB6-41FF-819C-F86EC8B7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44502"/>
            <a:ext cx="2953963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Шлепки Kubota Липучка Черные 43: купить с доставкой из Европы на  AuAu.market - (9819537279)">
            <a:extLst>
              <a:ext uri="{FF2B5EF4-FFF2-40B4-BE49-F238E27FC236}">
                <a16:creationId xmlns:a16="http://schemas.microsoft.com/office/drawing/2014/main" id="{8A1F380E-80F8-4379-8FBF-AF1B28EB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28" y="2376125"/>
            <a:ext cx="2943949" cy="29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1C67A69E-3C51-4708-B5DC-96EC3B339C2F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Назови узор платья:</a:t>
            </a:r>
            <a:endParaRPr lang="pl-PL" dirty="0"/>
          </a:p>
        </p:txBody>
      </p:sp>
      <p:sp>
        <p:nvSpPr>
          <p:cNvPr id="20482" name="AutoShape 2" descr="Znalezione obrazy dla zapytania mandarynk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Znalezione obrazy dla zapytania mandarynk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14</a:t>
            </a:r>
            <a:endParaRPr lang="pl-PL" sz="5400" dirty="0"/>
          </a:p>
        </p:txBody>
      </p:sp>
      <p:pic>
        <p:nvPicPr>
          <p:cNvPr id="6146" name="Picture 2" descr="ПЛАТЬЕ - КОМБИНЕЗОН В ГОРОШЕК-Просмотреть все-ПЛАТЬЯ-ЖЕНЩИНЫ | ZARA  Российская Федерация | Overall kleid, Kleider">
            <a:extLst>
              <a:ext uri="{FF2B5EF4-FFF2-40B4-BE49-F238E27FC236}">
                <a16:creationId xmlns:a16="http://schemas.microsoft.com/office/drawing/2014/main" id="{158D392B-1F07-42E8-9403-76561BEF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0435"/>
            <a:ext cx="2613390" cy="39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латье в полоску, размер 56 526925 - 526929 arzan bahadan satyn almak 2 799  руб. Faberlic internet-dukanda – alyjylaryň seslenmeleri">
            <a:extLst>
              <a:ext uri="{FF2B5EF4-FFF2-40B4-BE49-F238E27FC236}">
                <a16:creationId xmlns:a16="http://schemas.microsoft.com/office/drawing/2014/main" id="{3D800D2D-C0C5-40A0-ADE3-A66C9E66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778002"/>
            <a:ext cx="2613390" cy="37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латье в клетку для беременных Dan Maralex - купить за 8 399.- в  интернет-магазине Кенгуру, арт. 350963">
            <a:extLst>
              <a:ext uri="{FF2B5EF4-FFF2-40B4-BE49-F238E27FC236}">
                <a16:creationId xmlns:a16="http://schemas.microsoft.com/office/drawing/2014/main" id="{0FF19786-5FAC-4739-B795-9FB2F748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50" y="1598705"/>
            <a:ext cx="3024860" cy="37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1532B82F-6888-4BA0-A754-063FC107CE4B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F6A37-643D-462A-A63B-7C088BA1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</a:t>
            </a:r>
            <a:r>
              <a:rPr lang="ru-RU" dirty="0" err="1"/>
              <a:t>квиза</a:t>
            </a:r>
            <a:r>
              <a:rPr lang="ru-RU" dirty="0"/>
              <a:t> для командной игры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C5B27D-8E2F-4F64-9531-158BEC5DAD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600200"/>
            <a:ext cx="7920880" cy="4495800"/>
          </a:xfrm>
        </p:spPr>
        <p:txBody>
          <a:bodyPr>
            <a:normAutofit fontScale="92500"/>
          </a:bodyPr>
          <a:lstStyle/>
          <a:p>
            <a:r>
              <a:rPr lang="ru-RU" dirty="0"/>
              <a:t>Разделите группу на насколько команд. Каждая команда придумывает название и заполняет две первые рубрики</a:t>
            </a:r>
            <a:r>
              <a:rPr lang="pl-PL" dirty="0"/>
              <a:t> </a:t>
            </a:r>
            <a:r>
              <a:rPr lang="ru-RU" dirty="0"/>
              <a:t>таблицы ответов (название команды, члены команды).</a:t>
            </a:r>
          </a:p>
          <a:p>
            <a:r>
              <a:rPr lang="ru-RU" dirty="0"/>
              <a:t>На экране увидите вопросы. Ответы надо вписать в таблицу ответов. </a:t>
            </a:r>
          </a:p>
          <a:p>
            <a:r>
              <a:rPr lang="ru-RU" dirty="0"/>
              <a:t>В конце </a:t>
            </a:r>
            <a:r>
              <a:rPr lang="ru-RU" dirty="0" err="1"/>
              <a:t>квиза</a:t>
            </a:r>
            <a:r>
              <a:rPr lang="ru-RU" dirty="0"/>
              <a:t> группы обмениваются своими таблицами, проверяют ответы и считают баллы.</a:t>
            </a:r>
          </a:p>
          <a:p>
            <a:r>
              <a:rPr lang="ru-RU" dirty="0"/>
              <a:t>Выигрывает команда, которая наберёт больше баллов.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8FC4E6-F458-4D82-94F0-CFED77C21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7762" r="57678" b="6930"/>
          <a:stretch/>
        </p:blipFill>
        <p:spPr>
          <a:xfrm>
            <a:off x="8328248" y="1507232"/>
            <a:ext cx="3672408" cy="51621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73E49E5-12D3-4B1E-A267-11262F9FA04A}"/>
              </a:ext>
            </a:extLst>
          </p:cNvPr>
          <p:cNvSpPr txBox="1"/>
          <p:nvPr/>
        </p:nvSpPr>
        <p:spPr>
          <a:xfrm>
            <a:off x="8832304" y="64447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таблица ответов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768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Ответь на открытый вопрос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3791744" y="1628800"/>
            <a:ext cx="4176464" cy="4176464"/>
          </a:xfrm>
          <a:prstGeom prst="ellipse">
            <a:avLst/>
          </a:prstGeom>
          <a:solidFill>
            <a:srgbClr val="5897B6"/>
          </a:solidFill>
          <a:ln>
            <a:solidFill>
              <a:srgbClr val="5897B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007768" y="2060848"/>
            <a:ext cx="3600400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Что можно найти в отделе с аксессуарами?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-33003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15</a:t>
            </a:r>
            <a:endParaRPr lang="pl-PL" sz="5400" dirty="0"/>
          </a:p>
        </p:txBody>
      </p:sp>
      <p:pic>
        <p:nvPicPr>
          <p:cNvPr id="2054" name="Picture 6" descr="Серги подвески капля изумруд купить в Киеве - цена, фото, описание, отзывы  | интернет-магазин женской одежды Пафос">
            <a:extLst>
              <a:ext uri="{FF2B5EF4-FFF2-40B4-BE49-F238E27FC236}">
                <a16:creationId xmlns:a16="http://schemas.microsoft.com/office/drawing/2014/main" id="{6140A6B5-DBEA-4483-A1CF-560A972B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06" y="4149080"/>
            <a:ext cx="1561845" cy="23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молвочное кольцо со Swarovski Zirconia">
            <a:extLst>
              <a:ext uri="{FF2B5EF4-FFF2-40B4-BE49-F238E27FC236}">
                <a16:creationId xmlns:a16="http://schemas.microsoft.com/office/drawing/2014/main" id="{853FE132-F956-46C5-9551-2CBAE106E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 b="14085"/>
          <a:stretch/>
        </p:blipFill>
        <p:spPr bwMode="auto">
          <a:xfrm>
            <a:off x="9376363" y="1687657"/>
            <a:ext cx="1703632" cy="12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ucci Double G Buckle Belt - Farfetch">
            <a:extLst>
              <a:ext uri="{FF2B5EF4-FFF2-40B4-BE49-F238E27FC236}">
                <a16:creationId xmlns:a16="http://schemas.microsoft.com/office/drawing/2014/main" id="{BEBB6761-1089-40A4-9319-AA52D3058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4" b="25334"/>
          <a:stretch/>
        </p:blipFill>
        <p:spPr bwMode="auto">
          <a:xfrm>
            <a:off x="3356328" y="2068867"/>
            <a:ext cx="2211710" cy="13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Женские кожаные перчатки Aurelli APK-ZP0370_brown*6 - 2000557723191  коричневый натуральная кожа Цена 2088 руб. купить в интернет-магазине  PanChemodan.ru в Москве">
            <a:extLst>
              <a:ext uri="{FF2B5EF4-FFF2-40B4-BE49-F238E27FC236}">
                <a16:creationId xmlns:a16="http://schemas.microsoft.com/office/drawing/2014/main" id="{5A139DEC-73D6-47E9-8A5C-4E238BE7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3" y="3775458"/>
            <a:ext cx="2492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пить Пуховик женский Freever GF 199 фиолетовый по низкой цене в  интернет-магазине FREEVER">
            <a:extLst>
              <a:ext uri="{FF2B5EF4-FFF2-40B4-BE49-F238E27FC236}">
                <a16:creationId xmlns:a16="http://schemas.microsoft.com/office/drawing/2014/main" id="{0F47EF87-48E5-4868-846E-D00E02C6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1808930"/>
            <a:ext cx="261202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ижамы и маски – home story">
            <a:extLst>
              <a:ext uri="{FF2B5EF4-FFF2-40B4-BE49-F238E27FC236}">
                <a16:creationId xmlns:a16="http://schemas.microsoft.com/office/drawing/2014/main" id="{7621982D-3837-4B0A-B88F-463CECAC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1" y="17008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Халат махровый (темно-зеленый) Ивтекс37">
            <a:extLst>
              <a:ext uri="{FF2B5EF4-FFF2-40B4-BE49-F238E27FC236}">
                <a16:creationId xmlns:a16="http://schemas.microsoft.com/office/drawing/2014/main" id="{2AECDE16-FCB0-4076-AE3B-FE59BD23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84231"/>
            <a:ext cx="207167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C540315F-A9D7-4458-95D9-D57642653DA8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Что можно надеть летом?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16</a:t>
            </a:r>
            <a:endParaRPr lang="pl-PL" sz="5400" dirty="0"/>
          </a:p>
        </p:txBody>
      </p:sp>
      <p:pic>
        <p:nvPicPr>
          <p:cNvPr id="11" name="Picture 2" descr="Znalezione obrazy dla zapytania strÃ³j kÄpielowy jednoczÄÅciowy">
            <a:extLst>
              <a:ext uri="{FF2B5EF4-FFF2-40B4-BE49-F238E27FC236}">
                <a16:creationId xmlns:a16="http://schemas.microsoft.com/office/drawing/2014/main" id="{863FA37A-F4E0-4126-A183-EE86FC0C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80" y="1600200"/>
            <a:ext cx="2476872" cy="2476872"/>
          </a:xfrm>
          <a:prstGeom prst="rect">
            <a:avLst/>
          </a:prstGeom>
          <a:noFill/>
        </p:spPr>
      </p:pic>
      <p:pic>
        <p:nvPicPr>
          <p:cNvPr id="7170" name="Picture 2" descr="Плавки-шорты для мальчиков синий цвет — купить за 839 руб. в  интернет-магазине FILA">
            <a:extLst>
              <a:ext uri="{FF2B5EF4-FFF2-40B4-BE49-F238E27FC236}">
                <a16:creationId xmlns:a16="http://schemas.microsoft.com/office/drawing/2014/main" id="{5F90F0F1-A542-4180-B8DE-02123770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93" y="1494559"/>
            <a:ext cx="2269232" cy="27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олнцезащитные очки MATRIX. 7371565 купить %FORPRICE% в интернет-магазине  Wildberries">
            <a:extLst>
              <a:ext uri="{FF2B5EF4-FFF2-40B4-BE49-F238E27FC236}">
                <a16:creationId xmlns:a16="http://schemas.microsoft.com/office/drawing/2014/main" id="{C558745D-680C-4197-9580-F5175534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95" y="157122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Женская симпатичная летняя соломенная пляжная шляпа с широкими полями  складная шляпа от солнца цвета хаки купить в интернет-магазине Pandao.ru по  цене 488 руб.">
            <a:extLst>
              <a:ext uri="{FF2B5EF4-FFF2-40B4-BE49-F238E27FC236}">
                <a16:creationId xmlns:a16="http://schemas.microsoft.com/office/drawing/2014/main" id="{BE2D4F6F-D3AA-4AEB-A548-16C89BA3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62" y="3897934"/>
            <a:ext cx="1707654" cy="25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Шуба из скандинавской норки с рукавами реглан и комбинацией поперечной и  продольной раскладки, купить шубы в SAGITTA в Нижнем Новгороде и Самаре">
            <a:extLst>
              <a:ext uri="{FF2B5EF4-FFF2-40B4-BE49-F238E27FC236}">
                <a16:creationId xmlns:a16="http://schemas.microsoft.com/office/drawing/2014/main" id="{80FC2E69-00B1-41D9-9A49-6DB3F1E1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97" y="1631566"/>
            <a:ext cx="1635619" cy="2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Фигурные коньки GRAF Ace white (SW), белый, 32 купить по цене 5 150 грн. в  Киеве, Харькове, Одессе, Днепре с доставкой по Украине: интернет-магазин  Multisport">
            <a:extLst>
              <a:ext uri="{FF2B5EF4-FFF2-40B4-BE49-F238E27FC236}">
                <a16:creationId xmlns:a16="http://schemas.microsoft.com/office/drawing/2014/main" id="{C0E212DF-5716-455B-BFA2-C5F30936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82" y="4346490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Мужской шарф №132688 - купить в Украине на Crafta.ua">
            <a:extLst>
              <a:ext uri="{FF2B5EF4-FFF2-40B4-BE49-F238E27FC236}">
                <a16:creationId xmlns:a16="http://schemas.microsoft.com/office/drawing/2014/main" id="{4BA4B50C-136F-42A9-B528-7FC80EC3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8" y="4500021"/>
            <a:ext cx="1921916" cy="1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Шапка DAKINE Maxwell Beanie heather charcoal (10002665) Купить">
            <a:extLst>
              <a:ext uri="{FF2B5EF4-FFF2-40B4-BE49-F238E27FC236}">
                <a16:creationId xmlns:a16="http://schemas.microsoft.com/office/drawing/2014/main" id="{EB26019D-504E-4E8D-812C-327FD8C0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4" y="4077072"/>
            <a:ext cx="2269233" cy="22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8A89442F-584E-4C74-ADFF-BE7EA7B74E47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7096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Что можно надеть зимой?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17</a:t>
            </a:r>
            <a:endParaRPr lang="pl-PL" sz="5400" dirty="0"/>
          </a:p>
        </p:txBody>
      </p:sp>
      <p:pic>
        <p:nvPicPr>
          <p:cNvPr id="13" name="Picture 2" descr="Znalezione obrazy dla zapytania strÃ³j kÄpielowy jednoczÄÅciowy">
            <a:extLst>
              <a:ext uri="{FF2B5EF4-FFF2-40B4-BE49-F238E27FC236}">
                <a16:creationId xmlns:a16="http://schemas.microsoft.com/office/drawing/2014/main" id="{8594CB19-14E8-4913-B637-9A8B92A0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80" y="1600200"/>
            <a:ext cx="2476872" cy="2476872"/>
          </a:xfrm>
          <a:prstGeom prst="rect">
            <a:avLst/>
          </a:prstGeom>
          <a:noFill/>
        </p:spPr>
      </p:pic>
      <p:pic>
        <p:nvPicPr>
          <p:cNvPr id="14" name="Picture 2" descr="Плавки-шорты для мальчиков синий цвет — купить за 839 руб. в  интернет-магазине FILA">
            <a:extLst>
              <a:ext uri="{FF2B5EF4-FFF2-40B4-BE49-F238E27FC236}">
                <a16:creationId xmlns:a16="http://schemas.microsoft.com/office/drawing/2014/main" id="{8E6DC433-7CCD-4369-B2EC-6AA53774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93" y="1494559"/>
            <a:ext cx="2269232" cy="27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Солнцезащитные очки MATRIX. 7371565 купить %FORPRICE% в интернет-магазине  Wildberries">
            <a:extLst>
              <a:ext uri="{FF2B5EF4-FFF2-40B4-BE49-F238E27FC236}">
                <a16:creationId xmlns:a16="http://schemas.microsoft.com/office/drawing/2014/main" id="{D2B9F99D-3FD2-43E1-8E1E-FA728EFB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95" y="157122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Женская симпатичная летняя соломенная пляжная шляпа с широкими полями  складная шляпа от солнца цвета хаки купить в интернет-магазине Pandao.ru по  цене 488 руб.">
            <a:extLst>
              <a:ext uri="{FF2B5EF4-FFF2-40B4-BE49-F238E27FC236}">
                <a16:creationId xmlns:a16="http://schemas.microsoft.com/office/drawing/2014/main" id="{CF772277-5C03-4DF4-B67B-A94A433E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62" y="3897934"/>
            <a:ext cx="1707654" cy="25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Шуба из скандинавской норки с рукавами реглан и комбинацией поперечной и  продольной раскладки, купить шубы в SAGITTA в Нижнем Новгороде и Самаре">
            <a:extLst>
              <a:ext uri="{FF2B5EF4-FFF2-40B4-BE49-F238E27FC236}">
                <a16:creationId xmlns:a16="http://schemas.microsoft.com/office/drawing/2014/main" id="{750CD792-0976-471F-B391-025FC790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97" y="1631566"/>
            <a:ext cx="1635619" cy="2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Фигурные коньки GRAF Ace white (SW), белый, 32 купить по цене 5 150 грн. в  Киеве, Харькове, Одессе, Днепре с доставкой по Украине: интернет-магазин  Multisport">
            <a:extLst>
              <a:ext uri="{FF2B5EF4-FFF2-40B4-BE49-F238E27FC236}">
                <a16:creationId xmlns:a16="http://schemas.microsoft.com/office/drawing/2014/main" id="{CC03C5AA-6AAD-424A-B72B-3D635375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82" y="4346490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Мужской шарф №132688 - купить в Украине на Crafta.ua">
            <a:extLst>
              <a:ext uri="{FF2B5EF4-FFF2-40B4-BE49-F238E27FC236}">
                <a16:creationId xmlns:a16="http://schemas.microsoft.com/office/drawing/2014/main" id="{490D4694-BB69-483A-8955-B6FDF1C1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8" y="4500021"/>
            <a:ext cx="1921916" cy="1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Шапка DAKINE Maxwell Beanie heather charcoal (10002665) Купить">
            <a:extLst>
              <a:ext uri="{FF2B5EF4-FFF2-40B4-BE49-F238E27FC236}">
                <a16:creationId xmlns:a16="http://schemas.microsoft.com/office/drawing/2014/main" id="{B1CC31B1-0975-43AB-8F6B-68D6C802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4" y="4077072"/>
            <a:ext cx="2269233" cy="22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344D85C5-106D-4FB3-84CE-2AA62E74DA37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3" y="1556792"/>
            <a:ext cx="2530453" cy="26642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 что обычно одеваются женщины?</a:t>
            </a:r>
            <a:endParaRPr lang="pl-PL" dirty="0"/>
          </a:p>
        </p:txBody>
      </p:sp>
      <p:pic>
        <p:nvPicPr>
          <p:cNvPr id="22530" name="Picture 2" descr="Znalezione obrazy dla zapytania spÃ³d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56792"/>
            <a:ext cx="2448272" cy="2448272"/>
          </a:xfrm>
          <a:prstGeom prst="rect">
            <a:avLst/>
          </a:prstGeom>
          <a:noFill/>
        </p:spPr>
      </p:pic>
      <p:pic>
        <p:nvPicPr>
          <p:cNvPr id="22532" name="Picture 4" descr="Znalezione obrazy dla zapytania sukie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926" y="1556793"/>
            <a:ext cx="1743075" cy="2619375"/>
          </a:xfrm>
          <a:prstGeom prst="rect">
            <a:avLst/>
          </a:prstGeom>
          <a:noFill/>
        </p:spPr>
      </p:pic>
      <p:pic>
        <p:nvPicPr>
          <p:cNvPr id="6" name="Picture 4" descr="Znalezione obrazy dla zapytania pantofle na obca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576" y="4509120"/>
            <a:ext cx="1584176" cy="1584176"/>
          </a:xfrm>
          <a:prstGeom prst="rect">
            <a:avLst/>
          </a:prstGeom>
          <a:noFill/>
        </p:spPr>
      </p:pic>
      <p:pic>
        <p:nvPicPr>
          <p:cNvPr id="22536" name="Picture 8" descr="Znalezione obrazy dla zapytania kraw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033" y="4465915"/>
            <a:ext cx="1464163" cy="1756995"/>
          </a:xfrm>
          <a:prstGeom prst="rect">
            <a:avLst/>
          </a:prstGeom>
          <a:noFill/>
        </p:spPr>
      </p:pic>
      <p:pic>
        <p:nvPicPr>
          <p:cNvPr id="22538" name="Picture 10" descr="Znalezione obrazy dla zapytania mucha mÄs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6280" y="4509120"/>
            <a:ext cx="1309236" cy="1800200"/>
          </a:xfrm>
          <a:prstGeom prst="rect">
            <a:avLst/>
          </a:prstGeom>
          <a:noFill/>
        </p:spPr>
      </p:pic>
      <p:pic>
        <p:nvPicPr>
          <p:cNvPr id="22540" name="Picture 12" descr="Znalezione obrazy dla zapytania rajstopy weÅnia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85" y="1700808"/>
            <a:ext cx="1325893" cy="1988840"/>
          </a:xfrm>
          <a:prstGeom prst="rect">
            <a:avLst/>
          </a:prstGeom>
          <a:noFill/>
        </p:spPr>
      </p:pic>
      <p:pic>
        <p:nvPicPr>
          <p:cNvPr id="22542" name="Picture 14" descr="Znalezione obrazy dla zapytania garnit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7808" y="4581128"/>
            <a:ext cx="1826568" cy="1826568"/>
          </a:xfrm>
          <a:prstGeom prst="rect">
            <a:avLst/>
          </a:prstGeom>
          <a:noFill/>
        </p:spPr>
      </p:pic>
      <p:pic>
        <p:nvPicPr>
          <p:cNvPr id="22544" name="Picture 16" descr="Znalezione obrazy dla zapytania garnit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570736"/>
            <a:ext cx="1619672" cy="2434328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18</a:t>
            </a:r>
            <a:endParaRPr lang="pl-PL" sz="5400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AE0C54-30D4-4D31-ACBB-F35EA19CC18B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 что обычно одеваются мужчины?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t="8108"/>
          <a:stretch>
            <a:fillRect/>
          </a:stretch>
        </p:blipFill>
        <p:spPr bwMode="auto">
          <a:xfrm>
            <a:off x="3863753" y="1556792"/>
            <a:ext cx="2530453" cy="2448272"/>
          </a:xfrm>
          <a:prstGeom prst="rect">
            <a:avLst/>
          </a:prstGeom>
          <a:noFill/>
        </p:spPr>
      </p:pic>
      <p:pic>
        <p:nvPicPr>
          <p:cNvPr id="5" name="Picture 2" descr="Znalezione obrazy dla zapytania spÃ³d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56792"/>
            <a:ext cx="2448272" cy="2448272"/>
          </a:xfrm>
          <a:prstGeom prst="rect">
            <a:avLst/>
          </a:prstGeom>
          <a:noFill/>
        </p:spPr>
      </p:pic>
      <p:pic>
        <p:nvPicPr>
          <p:cNvPr id="6" name="Picture 4" descr="Znalezione obrazy dla zapytania sukie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926" y="1556793"/>
            <a:ext cx="1743075" cy="2619375"/>
          </a:xfrm>
          <a:prstGeom prst="rect">
            <a:avLst/>
          </a:prstGeom>
          <a:noFill/>
        </p:spPr>
      </p:pic>
      <p:pic>
        <p:nvPicPr>
          <p:cNvPr id="7" name="Picture 4" descr="Znalezione obrazy dla zapytania pantofle na obca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576" y="4509120"/>
            <a:ext cx="1584176" cy="1584176"/>
          </a:xfrm>
          <a:prstGeom prst="rect">
            <a:avLst/>
          </a:prstGeom>
          <a:noFill/>
        </p:spPr>
      </p:pic>
      <p:pic>
        <p:nvPicPr>
          <p:cNvPr id="8" name="Picture 8" descr="Znalezione obrazy dla zapytania kraw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033" y="4465915"/>
            <a:ext cx="1464163" cy="1756995"/>
          </a:xfrm>
          <a:prstGeom prst="rect">
            <a:avLst/>
          </a:prstGeom>
          <a:noFill/>
        </p:spPr>
      </p:pic>
      <p:pic>
        <p:nvPicPr>
          <p:cNvPr id="9" name="Picture 10" descr="Znalezione obrazy dla zapytania mucha mÄs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6280" y="4509120"/>
            <a:ext cx="1309236" cy="1800200"/>
          </a:xfrm>
          <a:prstGeom prst="rect">
            <a:avLst/>
          </a:prstGeom>
          <a:noFill/>
        </p:spPr>
      </p:pic>
      <p:pic>
        <p:nvPicPr>
          <p:cNvPr id="10" name="Picture 12" descr="Znalezione obrazy dla zapytania rajstopy weÅnia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85" y="1700808"/>
            <a:ext cx="1325893" cy="1988840"/>
          </a:xfrm>
          <a:prstGeom prst="rect">
            <a:avLst/>
          </a:prstGeom>
          <a:noFill/>
        </p:spPr>
      </p:pic>
      <p:pic>
        <p:nvPicPr>
          <p:cNvPr id="11" name="Picture 14" descr="Znalezione obrazy dla zapytania garnit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7808" y="4581128"/>
            <a:ext cx="1826568" cy="1826568"/>
          </a:xfrm>
          <a:prstGeom prst="rect">
            <a:avLst/>
          </a:prstGeom>
          <a:noFill/>
        </p:spPr>
      </p:pic>
      <p:pic>
        <p:nvPicPr>
          <p:cNvPr id="12" name="Picture 16" descr="Znalezione obrazy dla zapytania garnit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484784"/>
            <a:ext cx="1619672" cy="2434328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0" y="-33003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19</a:t>
            </a:r>
            <a:endParaRPr lang="pl-PL" sz="5400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B6A1DE1-9AEA-4A31-92A4-6DDFE2C47FB7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Ответы на закрытые вопросы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4007768" y="1628800"/>
            <a:ext cx="4176464" cy="4176464"/>
          </a:xfrm>
          <a:prstGeom prst="ellipse">
            <a:avLst/>
          </a:prstGeom>
          <a:solidFill>
            <a:srgbClr val="5897B6"/>
          </a:solidFill>
          <a:ln>
            <a:solidFill>
              <a:srgbClr val="5897B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295800" y="2060848"/>
            <a:ext cx="3600400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864" y="116632"/>
            <a:ext cx="11255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Приближается лето. Мне надо _____ новый купальник.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купить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покупить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покупать</a:t>
            </a:r>
            <a:endParaRPr lang="pl-PL" sz="6000" dirty="0"/>
          </a:p>
        </p:txBody>
      </p:sp>
      <p:pic>
        <p:nvPicPr>
          <p:cNvPr id="13314" name="Picture 2" descr="Znalezione obrazy dla zapytania strÃ³j kÄpielowy jednoczÄÅci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586" y="1772816"/>
            <a:ext cx="4119414" cy="4119414"/>
          </a:xfrm>
          <a:prstGeom prst="rect">
            <a:avLst/>
          </a:prstGeom>
          <a:noFill/>
        </p:spPr>
      </p:pic>
      <p:sp>
        <p:nvSpPr>
          <p:cNvPr id="6" name="Znak zakazu 5"/>
          <p:cNvSpPr/>
          <p:nvPr/>
        </p:nvSpPr>
        <p:spPr>
          <a:xfrm>
            <a:off x="215904" y="3861048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Znak zakazu 6"/>
          <p:cNvSpPr/>
          <p:nvPr/>
        </p:nvSpPr>
        <p:spPr>
          <a:xfrm>
            <a:off x="196854" y="2876178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Uśmiechnięta buźka 7"/>
          <p:cNvSpPr/>
          <p:nvPr/>
        </p:nvSpPr>
        <p:spPr>
          <a:xfrm>
            <a:off x="215904" y="186806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1.</a:t>
            </a:r>
            <a:endParaRPr lang="pl-PL" sz="5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 покупки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за покупками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 покупку</a:t>
            </a:r>
            <a:endParaRPr lang="pl-PL" sz="6000" dirty="0"/>
          </a:p>
        </p:txBody>
      </p:sp>
      <p:sp>
        <p:nvSpPr>
          <p:cNvPr id="5" name="Znak zakazu 4"/>
          <p:cNvSpPr/>
          <p:nvPr/>
        </p:nvSpPr>
        <p:spPr>
          <a:xfrm>
            <a:off x="154376" y="1844824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Znak zakazu 5"/>
          <p:cNvSpPr/>
          <p:nvPr/>
        </p:nvSpPr>
        <p:spPr>
          <a:xfrm>
            <a:off x="156980" y="3789040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Uśmiechnięta buźka 6"/>
          <p:cNvSpPr/>
          <p:nvPr/>
        </p:nvSpPr>
        <p:spPr>
          <a:xfrm>
            <a:off x="173426" y="285293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-7388" y="-7206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2.</a:t>
            </a:r>
            <a:endParaRPr lang="pl-PL" sz="5400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33C6290-8210-4A1E-BE5B-807AE3234FF2}"/>
              </a:ext>
            </a:extLst>
          </p:cNvPr>
          <p:cNvSpPr txBox="1">
            <a:spLocks/>
          </p:cNvSpPr>
          <p:nvPr/>
        </p:nvSpPr>
        <p:spPr>
          <a:xfrm>
            <a:off x="816864" y="172506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Ежедневно я хожу в торговый центр…</a:t>
            </a:r>
            <a:endParaRPr lang="pl-PL" dirty="0"/>
          </a:p>
        </p:txBody>
      </p:sp>
      <p:pic>
        <p:nvPicPr>
          <p:cNvPr id="12" name="Picture 2" descr="Shopping Malls Aren't Dying - They're Evolving">
            <a:extLst>
              <a:ext uri="{FF2B5EF4-FFF2-40B4-BE49-F238E27FC236}">
                <a16:creationId xmlns:a16="http://schemas.microsoft.com/office/drawing/2014/main" id="{3200B353-FC8D-480C-B3D6-D49C8500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14" y="1627911"/>
            <a:ext cx="5086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Покупай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Покупи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Покупь</a:t>
            </a:r>
            <a:endParaRPr lang="pl-PL" sz="6000" dirty="0"/>
          </a:p>
        </p:txBody>
      </p:sp>
      <p:sp>
        <p:nvSpPr>
          <p:cNvPr id="5" name="Znak zakazu 4"/>
          <p:cNvSpPr/>
          <p:nvPr/>
        </p:nvSpPr>
        <p:spPr>
          <a:xfrm>
            <a:off x="185082" y="383780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3.</a:t>
            </a:r>
            <a:endParaRPr lang="pl-PL" sz="5400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4CC58B31-6DFA-4494-8868-0D91FD2C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______ одежду только из экологических материалов!</a:t>
            </a:r>
            <a:endParaRPr lang="pl-PL" dirty="0"/>
          </a:p>
        </p:txBody>
      </p:sp>
      <p:pic>
        <p:nvPicPr>
          <p:cNvPr id="12" name="Picture 2" descr="6 эко-брендов, которые создают одежду без вреда природе">
            <a:extLst>
              <a:ext uri="{FF2B5EF4-FFF2-40B4-BE49-F238E27FC236}">
                <a16:creationId xmlns:a16="http://schemas.microsoft.com/office/drawing/2014/main" id="{FA30BA58-A01D-4EEC-9023-04A77D7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772816"/>
            <a:ext cx="6514971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nak zakazu 5">
            <a:extLst>
              <a:ext uri="{FF2B5EF4-FFF2-40B4-BE49-F238E27FC236}">
                <a16:creationId xmlns:a16="http://schemas.microsoft.com/office/drawing/2014/main" id="{0149BA39-9466-48A4-9BDA-0793E7219338}"/>
              </a:ext>
            </a:extLst>
          </p:cNvPr>
          <p:cNvSpPr/>
          <p:nvPr/>
        </p:nvSpPr>
        <p:spPr>
          <a:xfrm>
            <a:off x="158294" y="285293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Uśmiechnięta buźka 13">
            <a:extLst>
              <a:ext uri="{FF2B5EF4-FFF2-40B4-BE49-F238E27FC236}">
                <a16:creationId xmlns:a16="http://schemas.microsoft.com/office/drawing/2014/main" id="{CC5B3850-6843-448B-A63F-F9D64A045138}"/>
              </a:ext>
            </a:extLst>
          </p:cNvPr>
          <p:cNvSpPr/>
          <p:nvPr/>
        </p:nvSpPr>
        <p:spPr>
          <a:xfrm>
            <a:off x="177344" y="1844824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2D5B7-06F5-488F-9524-18006EA5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</a:t>
            </a:r>
            <a:r>
              <a:rPr lang="ru-RU" dirty="0" err="1"/>
              <a:t>квиза</a:t>
            </a:r>
            <a:r>
              <a:rPr lang="ru-RU" dirty="0"/>
              <a:t> для индивидуальной игры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843EA-0217-4903-9390-C8AC4DDEA7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600200"/>
            <a:ext cx="7992888" cy="4495800"/>
          </a:xfrm>
        </p:spPr>
        <p:txBody>
          <a:bodyPr/>
          <a:lstStyle/>
          <a:p>
            <a:r>
              <a:rPr lang="ru-RU" dirty="0"/>
              <a:t>Распечатай таблицу ответов.</a:t>
            </a:r>
          </a:p>
          <a:p>
            <a:r>
              <a:rPr lang="ru-RU" dirty="0"/>
              <a:t>На экране увидите вопросы. Ответы надо вписать в таблицу ответов. Внимание! Время на ответ ограничено!</a:t>
            </a:r>
          </a:p>
          <a:p>
            <a:r>
              <a:rPr lang="ru-RU" dirty="0"/>
              <a:t>В конце </a:t>
            </a:r>
            <a:r>
              <a:rPr lang="ru-RU" dirty="0" err="1"/>
              <a:t>квиза</a:t>
            </a:r>
            <a:r>
              <a:rPr lang="ru-RU" dirty="0"/>
              <a:t> участники обмениваются своими таблицами, проверяют ответы и считают баллы.</a:t>
            </a:r>
          </a:p>
          <a:p>
            <a:r>
              <a:rPr lang="ru-RU" dirty="0"/>
              <a:t>Выигрывает студент, который наберёт больше баллов.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395402-0CD3-40C1-AA08-D26CA7A7D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7762" r="57678" b="6930"/>
          <a:stretch/>
        </p:blipFill>
        <p:spPr>
          <a:xfrm>
            <a:off x="8328248" y="1507232"/>
            <a:ext cx="3672408" cy="51621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E193249-7FA7-48F0-938E-8BECB361F147}"/>
              </a:ext>
            </a:extLst>
          </p:cNvPr>
          <p:cNvSpPr txBox="1"/>
          <p:nvPr/>
        </p:nvSpPr>
        <p:spPr>
          <a:xfrm>
            <a:off x="8832304" y="64447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таблица ответов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2714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Эти джинсы ______ 1000 р.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сто́ят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стоя́т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сто́ит</a:t>
            </a:r>
            <a:endParaRPr lang="pl-PL" sz="6000" dirty="0"/>
          </a:p>
        </p:txBody>
      </p:sp>
      <p:pic>
        <p:nvPicPr>
          <p:cNvPr id="10242" name="Picture 2" descr="Znalezione obrazy dla zapytania dÅ¼in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332" y="1700809"/>
            <a:ext cx="3467100" cy="4876801"/>
          </a:xfrm>
          <a:prstGeom prst="rect">
            <a:avLst/>
          </a:prstGeom>
          <a:noFill/>
        </p:spPr>
      </p:pic>
      <p:sp>
        <p:nvSpPr>
          <p:cNvPr id="5" name="Znak zakazu 4"/>
          <p:cNvSpPr/>
          <p:nvPr/>
        </p:nvSpPr>
        <p:spPr>
          <a:xfrm>
            <a:off x="215904" y="383780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Znak zakazu 5"/>
          <p:cNvSpPr/>
          <p:nvPr/>
        </p:nvSpPr>
        <p:spPr>
          <a:xfrm>
            <a:off x="196854" y="285293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Uśmiechnięta buźka 6"/>
          <p:cNvSpPr/>
          <p:nvPr/>
        </p:nvSpPr>
        <p:spPr>
          <a:xfrm>
            <a:off x="215904" y="1844824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4.</a:t>
            </a:r>
            <a:endParaRPr lang="pl-PL" sz="5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Мне надо заплатить 162 _____ 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рубли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рублей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рубля</a:t>
            </a:r>
            <a:endParaRPr lang="pl-PL" sz="6000" dirty="0"/>
          </a:p>
        </p:txBody>
      </p:sp>
      <p:pic>
        <p:nvPicPr>
          <p:cNvPr id="7170" name="Picture 2" descr="Znalezione obrazy dla zapytania ru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2204864"/>
            <a:ext cx="4340205" cy="2880320"/>
          </a:xfrm>
          <a:prstGeom prst="rect">
            <a:avLst/>
          </a:prstGeom>
          <a:noFill/>
        </p:spPr>
      </p:pic>
      <p:sp>
        <p:nvSpPr>
          <p:cNvPr id="5" name="Znak zakazu 4"/>
          <p:cNvSpPr/>
          <p:nvPr/>
        </p:nvSpPr>
        <p:spPr>
          <a:xfrm>
            <a:off x="173282" y="1916832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Znak zakazu 5"/>
          <p:cNvSpPr/>
          <p:nvPr/>
        </p:nvSpPr>
        <p:spPr>
          <a:xfrm>
            <a:off x="207190" y="289103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Uśmiechnięta buźka 6"/>
          <p:cNvSpPr/>
          <p:nvPr/>
        </p:nvSpPr>
        <p:spPr>
          <a:xfrm>
            <a:off x="213986" y="3899148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5.</a:t>
            </a:r>
            <a:endParaRPr lang="pl-PL" sz="5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Этот галстук мне _______ 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длинный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длинны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длинен</a:t>
            </a:r>
            <a:endParaRPr lang="pl-PL" sz="6000" dirty="0"/>
          </a:p>
        </p:txBody>
      </p:sp>
      <p:pic>
        <p:nvPicPr>
          <p:cNvPr id="6146" name="Picture 2" descr="Znalezione obrazy dla zapytania kraw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916832"/>
            <a:ext cx="3096344" cy="4644516"/>
          </a:xfrm>
          <a:prstGeom prst="rect">
            <a:avLst/>
          </a:prstGeom>
          <a:noFill/>
        </p:spPr>
      </p:pic>
      <p:sp>
        <p:nvSpPr>
          <p:cNvPr id="5" name="Znak zakazu 4"/>
          <p:cNvSpPr/>
          <p:nvPr/>
        </p:nvSpPr>
        <p:spPr>
          <a:xfrm>
            <a:off x="154376" y="1916832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Znak zakazu 5"/>
          <p:cNvSpPr/>
          <p:nvPr/>
        </p:nvSpPr>
        <p:spPr>
          <a:xfrm>
            <a:off x="188284" y="289103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Uśmiechnięta buźka 6"/>
          <p:cNvSpPr/>
          <p:nvPr/>
        </p:nvSpPr>
        <p:spPr>
          <a:xfrm>
            <a:off x="195080" y="3899148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-14068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6.</a:t>
            </a:r>
            <a:endParaRPr lang="pl-PL" sz="5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Вам ______ туники.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идут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идят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пасуют</a:t>
            </a:r>
          </a:p>
          <a:p>
            <a:endParaRPr lang="pl-PL" dirty="0"/>
          </a:p>
        </p:txBody>
      </p:sp>
      <p:pic>
        <p:nvPicPr>
          <p:cNvPr id="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772816"/>
            <a:ext cx="4176464" cy="4397369"/>
          </a:xfrm>
          <a:prstGeom prst="rect">
            <a:avLst/>
          </a:prstGeom>
          <a:noFill/>
        </p:spPr>
      </p:pic>
      <p:sp>
        <p:nvSpPr>
          <p:cNvPr id="5" name="Znak zakazu 4"/>
          <p:cNvSpPr/>
          <p:nvPr/>
        </p:nvSpPr>
        <p:spPr>
          <a:xfrm>
            <a:off x="213986" y="3909814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Znak zakazu 5"/>
          <p:cNvSpPr/>
          <p:nvPr/>
        </p:nvSpPr>
        <p:spPr>
          <a:xfrm>
            <a:off x="194936" y="2924944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Uśmiechnięta buźka 6"/>
          <p:cNvSpPr/>
          <p:nvPr/>
        </p:nvSpPr>
        <p:spPr>
          <a:xfrm>
            <a:off x="213986" y="1916832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7.</a:t>
            </a:r>
            <a:endParaRPr lang="pl-PL" sz="5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Правый рукав мне ______ 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узок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узк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узкий</a:t>
            </a:r>
            <a:endParaRPr lang="pl-PL" sz="6000" dirty="0"/>
          </a:p>
        </p:txBody>
      </p:sp>
      <p:pic>
        <p:nvPicPr>
          <p:cNvPr id="4098" name="Picture 2" descr="Znalezione obrazy dla zapytania rÄkawy kosz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2132856"/>
            <a:ext cx="4736526" cy="2664296"/>
          </a:xfrm>
          <a:prstGeom prst="rect">
            <a:avLst/>
          </a:prstGeom>
          <a:noFill/>
        </p:spPr>
      </p:pic>
      <p:sp>
        <p:nvSpPr>
          <p:cNvPr id="5" name="Znak zakazu 4"/>
          <p:cNvSpPr/>
          <p:nvPr/>
        </p:nvSpPr>
        <p:spPr>
          <a:xfrm>
            <a:off x="215904" y="383780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Znak zakazu 5"/>
          <p:cNvSpPr/>
          <p:nvPr/>
        </p:nvSpPr>
        <p:spPr>
          <a:xfrm>
            <a:off x="196854" y="2852936"/>
            <a:ext cx="576064" cy="576064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Uśmiechnięta buźka 6"/>
          <p:cNvSpPr/>
          <p:nvPr/>
        </p:nvSpPr>
        <p:spPr>
          <a:xfrm>
            <a:off x="215904" y="1844824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8.</a:t>
            </a:r>
            <a:endParaRPr lang="pl-PL" sz="5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Ответы на открытые вопросы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4007768" y="1916832"/>
            <a:ext cx="4176464" cy="4176464"/>
          </a:xfrm>
          <a:prstGeom prst="ellipse">
            <a:avLst/>
          </a:prstGeom>
          <a:solidFill>
            <a:srgbClr val="5897B6"/>
          </a:solidFill>
          <a:ln>
            <a:solidFill>
              <a:srgbClr val="5897B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223792" y="2348880"/>
            <a:ext cx="3600400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81200" y="5589241"/>
            <a:ext cx="8229600" cy="536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A.					B.				C.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02788" y="61234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пуховик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727848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пальто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56240" y="61234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куртка</a:t>
            </a:r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2021D80-4F39-4500-B022-FC28B840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pPr algn="ctr"/>
            <a:r>
              <a:rPr lang="ru-RU" dirty="0"/>
              <a:t>Назови верхнюю одежду:</a:t>
            </a:r>
            <a:endParaRPr lang="pl-PL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07CC514D-6F5D-4EC5-A175-C46BC883CAC9}"/>
              </a:ext>
            </a:extLst>
          </p:cNvPr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pl-PL"/>
              <a:t>A.					B.				C.</a:t>
            </a:r>
            <a:endParaRPr lang="pl-PL" dirty="0"/>
          </a:p>
        </p:txBody>
      </p:sp>
      <p:pic>
        <p:nvPicPr>
          <p:cNvPr id="15" name="Picture 2" descr="Каталог Пуховик без капюшона отворачиваются черные манжеты от магазина  LonnaMag">
            <a:extLst>
              <a:ext uri="{FF2B5EF4-FFF2-40B4-BE49-F238E27FC236}">
                <a16:creationId xmlns:a16="http://schemas.microsoft.com/office/drawing/2014/main" id="{BF53331F-BC16-4E40-A3DD-CE0AC20B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" y="1528788"/>
            <a:ext cx="3236144" cy="40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Классическое пальто из шерсти и шёлка – Laplandia">
            <a:extLst>
              <a:ext uri="{FF2B5EF4-FFF2-40B4-BE49-F238E27FC236}">
                <a16:creationId xmlns:a16="http://schemas.microsoft.com/office/drawing/2014/main" id="{5204ECF7-9583-45C0-9A9F-E948AE5C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529322"/>
            <a:ext cx="2952328" cy="41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oftshell męski|kurtki i bluzy |Rab Torque Jacket|Odzież Outdoor">
            <a:extLst>
              <a:ext uri="{FF2B5EF4-FFF2-40B4-BE49-F238E27FC236}">
                <a16:creationId xmlns:a16="http://schemas.microsoft.com/office/drawing/2014/main" id="{A8504779-CAC3-40E9-9D34-421F84AF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10" y="1700865"/>
            <a:ext cx="3837409" cy="38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D8FFD95-8A84-4986-AE9D-8596F1AAED0F}"/>
              </a:ext>
            </a:extLst>
          </p:cNvPr>
          <p:cNvSpPr txBox="1"/>
          <p:nvPr/>
        </p:nvSpPr>
        <p:spPr>
          <a:xfrm>
            <a:off x="0" y="0"/>
            <a:ext cx="111561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9</a:t>
            </a:r>
            <a:r>
              <a:rPr lang="ru-RU" sz="5400" dirty="0"/>
              <a:t>.</a:t>
            </a:r>
            <a:endParaRPr lang="pl-PL" sz="5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Какой это фасон обуви?</a:t>
            </a:r>
            <a:endParaRPr lang="pl-PL" dirty="0"/>
          </a:p>
        </p:txBody>
      </p:sp>
      <p:pic>
        <p:nvPicPr>
          <p:cNvPr id="16386" name="Picture 2" descr="Znalezione obrazy dla zapytania balerinki"/>
          <p:cNvPicPr>
            <a:picLocks noChangeAspect="1" noChangeArrowheads="1"/>
          </p:cNvPicPr>
          <p:nvPr/>
        </p:nvPicPr>
        <p:blipFill>
          <a:blip r:embed="rId2" cstate="print"/>
          <a:srcRect t="14436"/>
          <a:stretch>
            <a:fillRect/>
          </a:stretch>
        </p:blipFill>
        <p:spPr bwMode="auto">
          <a:xfrm>
            <a:off x="1524001" y="1844825"/>
            <a:ext cx="3491607" cy="2987551"/>
          </a:xfrm>
          <a:prstGeom prst="rect">
            <a:avLst/>
          </a:prstGeom>
          <a:noFill/>
        </p:spPr>
      </p:pic>
      <p:pic>
        <p:nvPicPr>
          <p:cNvPr id="16388" name="Picture 4" descr="Znalezione obrazy dla zapytania pantofle na obcas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7680" y="1700808"/>
            <a:ext cx="2880320" cy="2880320"/>
          </a:xfrm>
          <a:prstGeom prst="rect">
            <a:avLst/>
          </a:prstGeom>
          <a:noFill/>
        </p:spPr>
      </p:pic>
      <p:pic>
        <p:nvPicPr>
          <p:cNvPr id="16390" name="Picture 6" descr="Znalezione obrazy dla zapytania buty szpilki"/>
          <p:cNvPicPr>
            <a:picLocks noChangeAspect="1" noChangeArrowheads="1"/>
          </p:cNvPicPr>
          <p:nvPr/>
        </p:nvPicPr>
        <p:blipFill>
          <a:blip r:embed="rId4" cstate="print"/>
          <a:srcRect t="17080"/>
          <a:stretch>
            <a:fillRect/>
          </a:stretch>
        </p:blipFill>
        <p:spPr bwMode="auto">
          <a:xfrm>
            <a:off x="5015880" y="1844824"/>
            <a:ext cx="2627784" cy="3146170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91544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балетки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27848" y="60932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туфли на шпильке / шпильки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680176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туфли на каблуке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10</a:t>
            </a:r>
            <a:endParaRPr lang="pl-PL" sz="5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Какой это фасон блузки?</a:t>
            </a:r>
            <a:endParaRPr lang="pl-PL" dirty="0"/>
          </a:p>
        </p:txBody>
      </p:sp>
      <p:pic>
        <p:nvPicPr>
          <p:cNvPr id="17410" name="Picture 2" descr="Znalezione obrazy dla zapytania golf dam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28801"/>
            <a:ext cx="2195736" cy="3925339"/>
          </a:xfrm>
          <a:prstGeom prst="rect">
            <a:avLst/>
          </a:prstGeom>
          <a:noFill/>
        </p:spPr>
      </p:pic>
      <p:pic>
        <p:nvPicPr>
          <p:cNvPr id="17412" name="Picture 4" descr="Znalezione obrazy dla zapytania kosz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1628801"/>
            <a:ext cx="3498354" cy="3498355"/>
          </a:xfrm>
          <a:prstGeom prst="rect">
            <a:avLst/>
          </a:prstGeom>
          <a:noFill/>
        </p:spPr>
      </p:pic>
      <p:pic>
        <p:nvPicPr>
          <p:cNvPr id="17414" name="Picture 6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1" y="1988841"/>
            <a:ext cx="2600325" cy="2600325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289720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водолазка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27848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рубашка / сорочка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680176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футболка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5871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11</a:t>
            </a:r>
            <a:endParaRPr lang="pl-PL" sz="5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0" name="AutoShape 8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2" name="AutoShape 10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4" name="AutoShape 12" descr="Znalezione obrazy dla zapytania mlek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939274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лифчик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727848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трусы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8353971" y="610973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носки</a:t>
            </a:r>
            <a:endParaRPr lang="pl-PL" dirty="0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9F239A67-2FCB-417C-9A9B-4E51F07D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pPr algn="ctr"/>
            <a:r>
              <a:rPr lang="ru-RU" dirty="0"/>
              <a:t>Назови нижнее бельё:</a:t>
            </a:r>
            <a:endParaRPr lang="pl-PL" dirty="0"/>
          </a:p>
        </p:txBody>
      </p:sp>
      <p:pic>
        <p:nvPicPr>
          <p:cNvPr id="21" name="Picture 2" descr="ᐈ Лифчика фото, фотографии красный лифчик | скачать на Depositphotos®">
            <a:extLst>
              <a:ext uri="{FF2B5EF4-FFF2-40B4-BE49-F238E27FC236}">
                <a16:creationId xmlns:a16="http://schemas.microsoft.com/office/drawing/2014/main" id="{F8C7F002-1DA0-4E97-ADB3-76427F0F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03055"/>
            <a:ext cx="4160157" cy="27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Трусы мужские Tom John 6564706 серый купить оптом в HappyWear.ru">
            <a:extLst>
              <a:ext uri="{FF2B5EF4-FFF2-40B4-BE49-F238E27FC236}">
                <a16:creationId xmlns:a16="http://schemas.microsoft.com/office/drawing/2014/main" id="{93297BD4-00F6-444B-BF1B-4CEE3E5C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586894"/>
            <a:ext cx="2510239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Носки детские для мальчика сетка 9-10лет &quot;Чебурашка&quot; спорт : продажа, цена  в Виннице. носки и гольфы детские от &quot;Интернет-магазин детских товаров  «Кузя»&quot; - 522461961">
            <a:extLst>
              <a:ext uri="{FF2B5EF4-FFF2-40B4-BE49-F238E27FC236}">
                <a16:creationId xmlns:a16="http://schemas.microsoft.com/office/drawing/2014/main" id="{4A857870-5B72-4A57-9BB3-4A171033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99" y="1793548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2438341-FE3E-4680-B4ED-694BCB3299F0}"/>
              </a:ext>
            </a:extLst>
          </p:cNvPr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12</a:t>
            </a:r>
            <a:endParaRPr lang="pl-PL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Ответь на закрытые вопросы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16864" y="1625748"/>
            <a:ext cx="10871200" cy="4495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Elipsa 3">
            <a:extLst>
              <a:ext uri="{FF2B5EF4-FFF2-40B4-BE49-F238E27FC236}">
                <a16:creationId xmlns:a16="http://schemas.microsoft.com/office/drawing/2014/main" id="{35328B4D-9BA0-4B29-85D9-3BA72190D974}"/>
              </a:ext>
            </a:extLst>
          </p:cNvPr>
          <p:cNvSpPr/>
          <p:nvPr/>
        </p:nvSpPr>
        <p:spPr>
          <a:xfrm>
            <a:off x="4007768" y="1628800"/>
            <a:ext cx="4176464" cy="4176464"/>
          </a:xfrm>
          <a:prstGeom prst="ellipse">
            <a:avLst/>
          </a:prstGeom>
          <a:solidFill>
            <a:srgbClr val="5897B6"/>
          </a:solidFill>
          <a:ln>
            <a:solidFill>
              <a:srgbClr val="5897B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6A46E74-AC98-47AB-968C-894C4FE4752A}"/>
              </a:ext>
            </a:extLst>
          </p:cNvPr>
          <p:cNvSpPr/>
          <p:nvPr/>
        </p:nvSpPr>
        <p:spPr>
          <a:xfrm>
            <a:off x="4295800" y="2060848"/>
            <a:ext cx="3600400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74804" y="608827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сандали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45496" y="610721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вьетнамки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316188" y="610721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шлёпки / шлёпанцы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-348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13</a:t>
            </a:r>
            <a:endParaRPr lang="pl-PL" sz="5400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77CB21A4-8DE4-4299-B689-FE5DF9F0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pPr algn="ctr"/>
            <a:r>
              <a:rPr lang="ru-RU" dirty="0"/>
              <a:t>Назови виды летней обуви:</a:t>
            </a:r>
            <a:endParaRPr lang="pl-PL" dirty="0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3B98E1F-2580-4941-8201-24A17D590F0C}"/>
              </a:ext>
            </a:extLst>
          </p:cNvPr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pic>
        <p:nvPicPr>
          <p:cNvPr id="16" name="Picture 2" descr="Reebok Trail Serpent 4 W V70410 Дамски сандали - ShopSector.com | Reebok  trail, Reebok, Sandals">
            <a:extLst>
              <a:ext uri="{FF2B5EF4-FFF2-40B4-BE49-F238E27FC236}">
                <a16:creationId xmlns:a16="http://schemas.microsoft.com/office/drawing/2014/main" id="{29200B20-183B-474F-8026-6E9EC72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0" y="1961778"/>
            <a:ext cx="3772644" cy="37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Синие вьетнамки от Havaianas с белыми ремешками и флажком - Brasil Logo  Marine Blue - Havaianas">
            <a:extLst>
              <a:ext uri="{FF2B5EF4-FFF2-40B4-BE49-F238E27FC236}">
                <a16:creationId xmlns:a16="http://schemas.microsoft.com/office/drawing/2014/main" id="{826FB09E-217C-4A8D-8892-34444624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44502"/>
            <a:ext cx="2953963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Шлепки Kubota Липучка Черные 43: купить с доставкой из Европы на  AuAu.market - (9819537279)">
            <a:extLst>
              <a:ext uri="{FF2B5EF4-FFF2-40B4-BE49-F238E27FC236}">
                <a16:creationId xmlns:a16="http://schemas.microsoft.com/office/drawing/2014/main" id="{A41D3502-08DA-4812-AC4C-EB3497CE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28" y="2376125"/>
            <a:ext cx="2943949" cy="29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Назови узор платья:</a:t>
            </a:r>
            <a:endParaRPr lang="pl-PL" dirty="0"/>
          </a:p>
        </p:txBody>
      </p:sp>
      <p:sp>
        <p:nvSpPr>
          <p:cNvPr id="20482" name="AutoShape 2" descr="Znalezione obrazy dla zapytania mandarynk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4" name="AutoShape 4" descr="Znalezione obrazy dla zapytania mandarynk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981200" y="5589241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/>
              <a:t>A.					B.				C.</a:t>
            </a:r>
            <a:endParaRPr lang="pl-PL" sz="3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14</a:t>
            </a:r>
            <a:endParaRPr lang="pl-PL" sz="5400" dirty="0"/>
          </a:p>
        </p:txBody>
      </p:sp>
      <p:pic>
        <p:nvPicPr>
          <p:cNvPr id="6146" name="Picture 2" descr="ПЛАТЬЕ - КОМБИНЕЗОН В ГОРОШЕК-Просмотреть все-ПЛАТЬЯ-ЖЕНЩИНЫ | ZARA  Российская Федерация | Overall kleid, Kleider">
            <a:extLst>
              <a:ext uri="{FF2B5EF4-FFF2-40B4-BE49-F238E27FC236}">
                <a16:creationId xmlns:a16="http://schemas.microsoft.com/office/drawing/2014/main" id="{158D392B-1F07-42E8-9403-76561BEF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0435"/>
            <a:ext cx="2613390" cy="39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латье в полоску, размер 56 526925 - 526929 arzan bahadan satyn almak 2 799  руб. Faberlic internet-dukanda – alyjylaryň seslenmeleri">
            <a:extLst>
              <a:ext uri="{FF2B5EF4-FFF2-40B4-BE49-F238E27FC236}">
                <a16:creationId xmlns:a16="http://schemas.microsoft.com/office/drawing/2014/main" id="{3D800D2D-C0C5-40A0-ADE3-A66C9E66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778002"/>
            <a:ext cx="2613390" cy="37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латье в клетку для беременных Dan Maralex - купить за 8 399.- в  интернет-магазине Кенгуру, арт. 350963">
            <a:extLst>
              <a:ext uri="{FF2B5EF4-FFF2-40B4-BE49-F238E27FC236}">
                <a16:creationId xmlns:a16="http://schemas.microsoft.com/office/drawing/2014/main" id="{0FF19786-5FAC-4739-B795-9FB2F748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50" y="1598705"/>
            <a:ext cx="3024860" cy="37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78540D6-1492-4153-A0A1-24E47CCD7FBD}"/>
              </a:ext>
            </a:extLst>
          </p:cNvPr>
          <p:cNvSpPr txBox="1"/>
          <p:nvPr/>
        </p:nvSpPr>
        <p:spPr>
          <a:xfrm>
            <a:off x="874139" y="608121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горошек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7A20AC-9FAF-41B1-A676-2DE2D42ACF69}"/>
              </a:ext>
            </a:extLst>
          </p:cNvPr>
          <p:cNvSpPr txBox="1"/>
          <p:nvPr/>
        </p:nvSpPr>
        <p:spPr>
          <a:xfrm>
            <a:off x="4727848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полоску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19B46A5-EE30-46B2-8D15-323CBE512E37}"/>
              </a:ext>
            </a:extLst>
          </p:cNvPr>
          <p:cNvSpPr txBox="1"/>
          <p:nvPr/>
        </p:nvSpPr>
        <p:spPr>
          <a:xfrm>
            <a:off x="8080632" y="608121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клетку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779522"/>
      </p:ext>
    </p:extLst>
  </p:cSld>
  <p:clrMapOvr>
    <a:masterClrMapping/>
  </p:clrMapOvr>
  <p:transition advClick="0" advTm="3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Ответы на закрытые вопросы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3791744" y="1628800"/>
            <a:ext cx="4176464" cy="4176464"/>
          </a:xfrm>
          <a:prstGeom prst="ellipse">
            <a:avLst/>
          </a:prstGeom>
          <a:solidFill>
            <a:srgbClr val="5897B6"/>
          </a:solidFill>
          <a:ln>
            <a:solidFill>
              <a:srgbClr val="5897B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007768" y="2060848"/>
            <a:ext cx="3600400" cy="31547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Что можно найти в отделе с аксессуарами?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-33003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15</a:t>
            </a:r>
            <a:endParaRPr lang="pl-PL" sz="5400" dirty="0"/>
          </a:p>
        </p:txBody>
      </p:sp>
      <p:pic>
        <p:nvPicPr>
          <p:cNvPr id="2054" name="Picture 6" descr="Серги подвески капля изумруд купить в Киеве - цена, фото, описание, отзывы  | интернет-магазин женской одежды Пафос">
            <a:extLst>
              <a:ext uri="{FF2B5EF4-FFF2-40B4-BE49-F238E27FC236}">
                <a16:creationId xmlns:a16="http://schemas.microsoft.com/office/drawing/2014/main" id="{6140A6B5-DBEA-4483-A1CF-560A972B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06" y="4149080"/>
            <a:ext cx="1561845" cy="23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молвочное кольцо со Swarovski Zirconia">
            <a:extLst>
              <a:ext uri="{FF2B5EF4-FFF2-40B4-BE49-F238E27FC236}">
                <a16:creationId xmlns:a16="http://schemas.microsoft.com/office/drawing/2014/main" id="{853FE132-F956-46C5-9551-2CBAE106E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 b="14085"/>
          <a:stretch/>
        </p:blipFill>
        <p:spPr bwMode="auto">
          <a:xfrm>
            <a:off x="9376363" y="1687657"/>
            <a:ext cx="1703632" cy="12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ucci Double G Buckle Belt - Farfetch">
            <a:extLst>
              <a:ext uri="{FF2B5EF4-FFF2-40B4-BE49-F238E27FC236}">
                <a16:creationId xmlns:a16="http://schemas.microsoft.com/office/drawing/2014/main" id="{BEBB6761-1089-40A4-9319-AA52D3058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4" b="25334"/>
          <a:stretch/>
        </p:blipFill>
        <p:spPr bwMode="auto">
          <a:xfrm>
            <a:off x="3356328" y="2068867"/>
            <a:ext cx="2211710" cy="13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Женские кожаные перчатки Aurelli APK-ZP0370_brown*6 - 2000557723191  коричневый натуральная кожа Цена 2088 руб. купить в интернет-магазине  PanChemodan.ru в Москве">
            <a:extLst>
              <a:ext uri="{FF2B5EF4-FFF2-40B4-BE49-F238E27FC236}">
                <a16:creationId xmlns:a16="http://schemas.microsoft.com/office/drawing/2014/main" id="{5A139DEC-73D6-47E9-8A5C-4E238BE7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3" y="3775458"/>
            <a:ext cx="2492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пить Пуховик женский Freever GF 199 фиолетовый по низкой цене в  интернет-магазине FREEVER">
            <a:extLst>
              <a:ext uri="{FF2B5EF4-FFF2-40B4-BE49-F238E27FC236}">
                <a16:creationId xmlns:a16="http://schemas.microsoft.com/office/drawing/2014/main" id="{0F47EF87-48E5-4868-846E-D00E02C6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1808930"/>
            <a:ext cx="261202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Пижамы и маски – home story">
            <a:extLst>
              <a:ext uri="{FF2B5EF4-FFF2-40B4-BE49-F238E27FC236}">
                <a16:creationId xmlns:a16="http://schemas.microsoft.com/office/drawing/2014/main" id="{7621982D-3837-4B0A-B88F-463CECAC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61" y="17008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Халат махровый (темно-зеленый) Ивтекс37">
            <a:extLst>
              <a:ext uri="{FF2B5EF4-FFF2-40B4-BE49-F238E27FC236}">
                <a16:creationId xmlns:a16="http://schemas.microsoft.com/office/drawing/2014/main" id="{2AECDE16-FCB0-4076-AE3B-FE59BD23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84231"/>
            <a:ext cx="207167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012D65-82DB-4198-BAE8-45C948302179}"/>
              </a:ext>
            </a:extLst>
          </p:cNvPr>
          <p:cNvSpPr txBox="1"/>
          <p:nvPr/>
        </p:nvSpPr>
        <p:spPr>
          <a:xfrm>
            <a:off x="3897547" y="33803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ремень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C64D9BD-5427-4A3A-9DDB-7DCE7F742CE4}"/>
              </a:ext>
            </a:extLst>
          </p:cNvPr>
          <p:cNvSpPr txBox="1"/>
          <p:nvPr/>
        </p:nvSpPr>
        <p:spPr>
          <a:xfrm>
            <a:off x="8899919" y="2979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кольцо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B6DAA1E-E608-4FC3-B774-DA4C618BFB05}"/>
              </a:ext>
            </a:extLst>
          </p:cNvPr>
          <p:cNvSpPr txBox="1"/>
          <p:nvPr/>
        </p:nvSpPr>
        <p:spPr>
          <a:xfrm>
            <a:off x="2918923" y="62055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перчатки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D4BE86C-F9B8-49D6-9994-547B8E83FB0D}"/>
              </a:ext>
            </a:extLst>
          </p:cNvPr>
          <p:cNvSpPr txBox="1"/>
          <p:nvPr/>
        </p:nvSpPr>
        <p:spPr>
          <a:xfrm>
            <a:off x="6454612" y="6205572"/>
            <a:ext cx="20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серьги / серёжки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7331730"/>
      </p:ext>
    </p:extLst>
  </p:cSld>
  <p:clrMapOvr>
    <a:masterClrMapping/>
  </p:clrMapOvr>
  <p:transition advClick="0" advTm="4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Что можно надеть летом?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16</a:t>
            </a:r>
            <a:endParaRPr lang="pl-PL" sz="5400" dirty="0"/>
          </a:p>
        </p:txBody>
      </p:sp>
      <p:pic>
        <p:nvPicPr>
          <p:cNvPr id="11" name="Picture 2" descr="Znalezione obrazy dla zapytania strÃ³j kÄpielowy jednoczÄÅciowy">
            <a:extLst>
              <a:ext uri="{FF2B5EF4-FFF2-40B4-BE49-F238E27FC236}">
                <a16:creationId xmlns:a16="http://schemas.microsoft.com/office/drawing/2014/main" id="{863FA37A-F4E0-4126-A183-EE86FC0C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80" y="1600200"/>
            <a:ext cx="2476872" cy="2476872"/>
          </a:xfrm>
          <a:prstGeom prst="rect">
            <a:avLst/>
          </a:prstGeom>
          <a:noFill/>
        </p:spPr>
      </p:pic>
      <p:pic>
        <p:nvPicPr>
          <p:cNvPr id="7170" name="Picture 2" descr="Плавки-шорты для мальчиков синий цвет — купить за 839 руб. в  интернет-магазине FILA">
            <a:extLst>
              <a:ext uri="{FF2B5EF4-FFF2-40B4-BE49-F238E27FC236}">
                <a16:creationId xmlns:a16="http://schemas.microsoft.com/office/drawing/2014/main" id="{5F90F0F1-A542-4180-B8DE-02123770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93" y="1494559"/>
            <a:ext cx="2269232" cy="27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олнцезащитные очки MATRIX. 7371565 купить %FORPRICE% в интернет-магазине  Wildberries">
            <a:extLst>
              <a:ext uri="{FF2B5EF4-FFF2-40B4-BE49-F238E27FC236}">
                <a16:creationId xmlns:a16="http://schemas.microsoft.com/office/drawing/2014/main" id="{C558745D-680C-4197-9580-F5175534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95" y="157122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Женская симпатичная летняя соломенная пляжная шляпа с широкими полями  складная шляпа от солнца цвета хаки купить в интернет-магазине Pandao.ru по  цене 488 руб.">
            <a:extLst>
              <a:ext uri="{FF2B5EF4-FFF2-40B4-BE49-F238E27FC236}">
                <a16:creationId xmlns:a16="http://schemas.microsoft.com/office/drawing/2014/main" id="{BE2D4F6F-D3AA-4AEB-A548-16C89BA3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62" y="3897934"/>
            <a:ext cx="1707654" cy="25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Шуба из скандинавской норки с рукавами реглан и комбинацией поперечной и  продольной раскладки, купить шубы в SAGITTA в Нижнем Новгороде и Самаре">
            <a:extLst>
              <a:ext uri="{FF2B5EF4-FFF2-40B4-BE49-F238E27FC236}">
                <a16:creationId xmlns:a16="http://schemas.microsoft.com/office/drawing/2014/main" id="{80FC2E69-00B1-41D9-9A49-6DB3F1E1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97" y="1631566"/>
            <a:ext cx="1635619" cy="2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Фигурные коньки GRAF Ace white (SW), белый, 32 купить по цене 5 150 грн. в  Киеве, Харькове, Одессе, Днепре с доставкой по Украине: интернет-магазин  Multisport">
            <a:extLst>
              <a:ext uri="{FF2B5EF4-FFF2-40B4-BE49-F238E27FC236}">
                <a16:creationId xmlns:a16="http://schemas.microsoft.com/office/drawing/2014/main" id="{C0E212DF-5716-455B-BFA2-C5F30936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82" y="4346490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Мужской шарф №132688 - купить в Украине на Crafta.ua">
            <a:extLst>
              <a:ext uri="{FF2B5EF4-FFF2-40B4-BE49-F238E27FC236}">
                <a16:creationId xmlns:a16="http://schemas.microsoft.com/office/drawing/2014/main" id="{4BA4B50C-136F-42A9-B528-7FC80EC3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8" y="4500021"/>
            <a:ext cx="1921916" cy="1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Шапка DAKINE Maxwell Beanie heather charcoal (10002665) Купить">
            <a:extLst>
              <a:ext uri="{FF2B5EF4-FFF2-40B4-BE49-F238E27FC236}">
                <a16:creationId xmlns:a16="http://schemas.microsoft.com/office/drawing/2014/main" id="{EB26019D-504E-4E8D-812C-327FD8C0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4" y="4077072"/>
            <a:ext cx="2269233" cy="22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15724A5-A545-422F-A1A8-8F37F4A65AE3}"/>
              </a:ext>
            </a:extLst>
          </p:cNvPr>
          <p:cNvSpPr txBox="1"/>
          <p:nvPr/>
        </p:nvSpPr>
        <p:spPr>
          <a:xfrm>
            <a:off x="632743" y="40215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купальник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AD16E6E-0FDB-4F51-AE27-720274E42C5F}"/>
              </a:ext>
            </a:extLst>
          </p:cNvPr>
          <p:cNvSpPr txBox="1"/>
          <p:nvPr/>
        </p:nvSpPr>
        <p:spPr>
          <a:xfrm>
            <a:off x="6168008" y="30689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солнцезащитные очки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412C098-3D9D-4A97-9986-9E619F1AE4F1}"/>
              </a:ext>
            </a:extLst>
          </p:cNvPr>
          <p:cNvSpPr txBox="1"/>
          <p:nvPr/>
        </p:nvSpPr>
        <p:spPr>
          <a:xfrm>
            <a:off x="9189161" y="382602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плавки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D75AA6C-D207-4067-8800-A3C219964691}"/>
              </a:ext>
            </a:extLst>
          </p:cNvPr>
          <p:cNvSpPr txBox="1"/>
          <p:nvPr/>
        </p:nvSpPr>
        <p:spPr>
          <a:xfrm>
            <a:off x="3377941" y="60523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шляпа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763756"/>
      </p:ext>
    </p:extLst>
  </p:cSld>
  <p:clrMapOvr>
    <a:masterClrMapping/>
  </p:clrMapOvr>
  <p:transition advClick="0" advTm="4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7096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Что можно надеть зимой?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17</a:t>
            </a:r>
            <a:endParaRPr lang="pl-PL" sz="5400" dirty="0"/>
          </a:p>
        </p:txBody>
      </p:sp>
      <p:pic>
        <p:nvPicPr>
          <p:cNvPr id="13" name="Picture 2" descr="Znalezione obrazy dla zapytania strÃ³j kÄpielowy jednoczÄÅciowy">
            <a:extLst>
              <a:ext uri="{FF2B5EF4-FFF2-40B4-BE49-F238E27FC236}">
                <a16:creationId xmlns:a16="http://schemas.microsoft.com/office/drawing/2014/main" id="{8594CB19-14E8-4913-B637-9A8B92A0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80" y="1600200"/>
            <a:ext cx="2476872" cy="2476872"/>
          </a:xfrm>
          <a:prstGeom prst="rect">
            <a:avLst/>
          </a:prstGeom>
          <a:noFill/>
        </p:spPr>
      </p:pic>
      <p:pic>
        <p:nvPicPr>
          <p:cNvPr id="14" name="Picture 2" descr="Плавки-шорты для мальчиков синий цвет — купить за 839 руб. в  интернет-магазине FILA">
            <a:extLst>
              <a:ext uri="{FF2B5EF4-FFF2-40B4-BE49-F238E27FC236}">
                <a16:creationId xmlns:a16="http://schemas.microsoft.com/office/drawing/2014/main" id="{8E6DC433-7CCD-4369-B2EC-6AA53774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93" y="1494559"/>
            <a:ext cx="2269232" cy="27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Солнцезащитные очки MATRIX. 7371565 купить %FORPRICE% в интернет-магазине  Wildberries">
            <a:extLst>
              <a:ext uri="{FF2B5EF4-FFF2-40B4-BE49-F238E27FC236}">
                <a16:creationId xmlns:a16="http://schemas.microsoft.com/office/drawing/2014/main" id="{D2B9F99D-3FD2-43E1-8E1E-FA728EFB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95" y="1571228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Женская симпатичная летняя соломенная пляжная шляпа с широкими полями  складная шляпа от солнца цвета хаки купить в интернет-магазине Pandao.ru по  цене 488 руб.">
            <a:extLst>
              <a:ext uri="{FF2B5EF4-FFF2-40B4-BE49-F238E27FC236}">
                <a16:creationId xmlns:a16="http://schemas.microsoft.com/office/drawing/2014/main" id="{CF772277-5C03-4DF4-B67B-A94A433E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62" y="3897934"/>
            <a:ext cx="1707654" cy="25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Шуба из скандинавской норки с рукавами реглан и комбинацией поперечной и  продольной раскладки, купить шубы в SAGITTA в Нижнем Новгороде и Самаре">
            <a:extLst>
              <a:ext uri="{FF2B5EF4-FFF2-40B4-BE49-F238E27FC236}">
                <a16:creationId xmlns:a16="http://schemas.microsoft.com/office/drawing/2014/main" id="{750CD792-0976-471F-B391-025FC790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97" y="1631566"/>
            <a:ext cx="1635619" cy="2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Фигурные коньки GRAF Ace white (SW), белый, 32 купить по цене 5 150 грн. в  Киеве, Харькове, Одессе, Днепре с доставкой по Украине: интернет-магазин  Multisport">
            <a:extLst>
              <a:ext uri="{FF2B5EF4-FFF2-40B4-BE49-F238E27FC236}">
                <a16:creationId xmlns:a16="http://schemas.microsoft.com/office/drawing/2014/main" id="{CC03C5AA-6AAD-424A-B72B-3D635375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82" y="4346490"/>
            <a:ext cx="1707654" cy="17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Мужской шарф №132688 - купить в Украине на Crafta.ua">
            <a:extLst>
              <a:ext uri="{FF2B5EF4-FFF2-40B4-BE49-F238E27FC236}">
                <a16:creationId xmlns:a16="http://schemas.microsoft.com/office/drawing/2014/main" id="{490D4694-BB69-483A-8955-B6FDF1C1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8" y="4500021"/>
            <a:ext cx="1921916" cy="1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Шапка DAKINE Maxwell Beanie heather charcoal (10002665) Купить">
            <a:extLst>
              <a:ext uri="{FF2B5EF4-FFF2-40B4-BE49-F238E27FC236}">
                <a16:creationId xmlns:a16="http://schemas.microsoft.com/office/drawing/2014/main" id="{B1CC31B1-0975-43AB-8F6B-68D6C802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4" y="4077072"/>
            <a:ext cx="2269233" cy="22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0CAC3E1-0A2D-4300-A32E-ACA6E6869ABF}"/>
              </a:ext>
            </a:extLst>
          </p:cNvPr>
          <p:cNvSpPr txBox="1"/>
          <p:nvPr/>
        </p:nvSpPr>
        <p:spPr>
          <a:xfrm>
            <a:off x="9224365" y="616163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коньки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8A02467-F217-4D56-BDD4-EA8FD31443B5}"/>
              </a:ext>
            </a:extLst>
          </p:cNvPr>
          <p:cNvSpPr txBox="1"/>
          <p:nvPr/>
        </p:nvSpPr>
        <p:spPr>
          <a:xfrm>
            <a:off x="449796" y="63126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шарф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3A9EAE0-B27A-460D-8FAD-B7BA97793901}"/>
              </a:ext>
            </a:extLst>
          </p:cNvPr>
          <p:cNvSpPr txBox="1"/>
          <p:nvPr/>
        </p:nvSpPr>
        <p:spPr>
          <a:xfrm>
            <a:off x="3431704" y="40849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470370F-EAB4-42D7-8F06-4C3FDC9BD761}"/>
              </a:ext>
            </a:extLst>
          </p:cNvPr>
          <p:cNvSpPr txBox="1"/>
          <p:nvPr/>
        </p:nvSpPr>
        <p:spPr>
          <a:xfrm>
            <a:off x="6608937" y="639061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шапка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9018093"/>
      </p:ext>
    </p:extLst>
  </p:cSld>
  <p:clrMapOvr>
    <a:masterClrMapping/>
  </p:clrMapOvr>
  <p:transition advClick="0" advTm="4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3" y="1556792"/>
            <a:ext cx="2530453" cy="26642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 что одеваются женщины?</a:t>
            </a:r>
            <a:endParaRPr lang="pl-PL" dirty="0"/>
          </a:p>
        </p:txBody>
      </p:sp>
      <p:pic>
        <p:nvPicPr>
          <p:cNvPr id="22530" name="Picture 2" descr="Znalezione obrazy dla zapytania spÃ³d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56792"/>
            <a:ext cx="2448272" cy="2448272"/>
          </a:xfrm>
          <a:prstGeom prst="rect">
            <a:avLst/>
          </a:prstGeom>
          <a:noFill/>
        </p:spPr>
      </p:pic>
      <p:pic>
        <p:nvPicPr>
          <p:cNvPr id="22532" name="Picture 4" descr="Znalezione obrazy dla zapytania sukie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926" y="1556793"/>
            <a:ext cx="1743075" cy="2619375"/>
          </a:xfrm>
          <a:prstGeom prst="rect">
            <a:avLst/>
          </a:prstGeom>
          <a:noFill/>
        </p:spPr>
      </p:pic>
      <p:pic>
        <p:nvPicPr>
          <p:cNvPr id="6" name="Picture 4" descr="Znalezione obrazy dla zapytania pantofle na obca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576" y="4509120"/>
            <a:ext cx="1584176" cy="1584176"/>
          </a:xfrm>
          <a:prstGeom prst="rect">
            <a:avLst/>
          </a:prstGeom>
          <a:noFill/>
        </p:spPr>
      </p:pic>
      <p:pic>
        <p:nvPicPr>
          <p:cNvPr id="22536" name="Picture 8" descr="Znalezione obrazy dla zapytania kraw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033" y="4465915"/>
            <a:ext cx="1464163" cy="1756995"/>
          </a:xfrm>
          <a:prstGeom prst="rect">
            <a:avLst/>
          </a:prstGeom>
          <a:noFill/>
        </p:spPr>
      </p:pic>
      <p:pic>
        <p:nvPicPr>
          <p:cNvPr id="22538" name="Picture 10" descr="Znalezione obrazy dla zapytania mucha mÄs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6280" y="4509120"/>
            <a:ext cx="1309236" cy="1800200"/>
          </a:xfrm>
          <a:prstGeom prst="rect">
            <a:avLst/>
          </a:prstGeom>
          <a:noFill/>
        </p:spPr>
      </p:pic>
      <p:pic>
        <p:nvPicPr>
          <p:cNvPr id="22540" name="Picture 12" descr="Znalezione obrazy dla zapytania rajstopy weÅnia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85" y="1700808"/>
            <a:ext cx="1325893" cy="1988840"/>
          </a:xfrm>
          <a:prstGeom prst="rect">
            <a:avLst/>
          </a:prstGeom>
          <a:noFill/>
        </p:spPr>
      </p:pic>
      <p:pic>
        <p:nvPicPr>
          <p:cNvPr id="22542" name="Picture 14" descr="Znalezione obrazy dla zapytania garnit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7808" y="4581128"/>
            <a:ext cx="1826568" cy="1826568"/>
          </a:xfrm>
          <a:prstGeom prst="rect">
            <a:avLst/>
          </a:prstGeom>
          <a:noFill/>
        </p:spPr>
      </p:pic>
      <p:pic>
        <p:nvPicPr>
          <p:cNvPr id="22544" name="Picture 16" descr="Znalezione obrazy dla zapytania garnit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570736"/>
            <a:ext cx="1619672" cy="2434328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1524000" y="40677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юбка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863752" y="40770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туника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104112" y="40677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колготки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703512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туфли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8544272" y="40677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платье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52400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18</a:t>
            </a:r>
            <a:endParaRPr lang="pl-PL" sz="5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 что одеваются мужчины?</a:t>
            </a:r>
            <a:endParaRPr lang="pl-PL" dirty="0"/>
          </a:p>
        </p:txBody>
      </p:sp>
      <p:pic>
        <p:nvPicPr>
          <p:cNvPr id="4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 t="8108"/>
          <a:stretch>
            <a:fillRect/>
          </a:stretch>
        </p:blipFill>
        <p:spPr bwMode="auto">
          <a:xfrm>
            <a:off x="3863753" y="1556792"/>
            <a:ext cx="2530453" cy="2448272"/>
          </a:xfrm>
          <a:prstGeom prst="rect">
            <a:avLst/>
          </a:prstGeom>
          <a:noFill/>
        </p:spPr>
      </p:pic>
      <p:pic>
        <p:nvPicPr>
          <p:cNvPr id="5" name="Picture 2" descr="Znalezione obrazy dla zapytania spÃ³dn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56792"/>
            <a:ext cx="2448272" cy="2448272"/>
          </a:xfrm>
          <a:prstGeom prst="rect">
            <a:avLst/>
          </a:prstGeom>
          <a:noFill/>
        </p:spPr>
      </p:pic>
      <p:pic>
        <p:nvPicPr>
          <p:cNvPr id="6" name="Picture 4" descr="Znalezione obrazy dla zapytania sukie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926" y="1556793"/>
            <a:ext cx="1743075" cy="2619375"/>
          </a:xfrm>
          <a:prstGeom prst="rect">
            <a:avLst/>
          </a:prstGeom>
          <a:noFill/>
        </p:spPr>
      </p:pic>
      <p:pic>
        <p:nvPicPr>
          <p:cNvPr id="7" name="Picture 4" descr="Znalezione obrazy dla zapytania pantofle na obca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576" y="4509120"/>
            <a:ext cx="1584176" cy="1584176"/>
          </a:xfrm>
          <a:prstGeom prst="rect">
            <a:avLst/>
          </a:prstGeom>
          <a:noFill/>
        </p:spPr>
      </p:pic>
      <p:pic>
        <p:nvPicPr>
          <p:cNvPr id="8" name="Picture 8" descr="Znalezione obrazy dla zapytania kraw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033" y="4465915"/>
            <a:ext cx="1464163" cy="1756995"/>
          </a:xfrm>
          <a:prstGeom prst="rect">
            <a:avLst/>
          </a:prstGeom>
          <a:noFill/>
        </p:spPr>
      </p:pic>
      <p:pic>
        <p:nvPicPr>
          <p:cNvPr id="9" name="Picture 10" descr="Znalezione obrazy dla zapytania mucha mÄs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6280" y="4509120"/>
            <a:ext cx="1309236" cy="1800200"/>
          </a:xfrm>
          <a:prstGeom prst="rect">
            <a:avLst/>
          </a:prstGeom>
          <a:noFill/>
        </p:spPr>
      </p:pic>
      <p:pic>
        <p:nvPicPr>
          <p:cNvPr id="10" name="Picture 12" descr="Znalezione obrazy dla zapytania rajstopy weÅnia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2185" y="1700808"/>
            <a:ext cx="1325893" cy="1988840"/>
          </a:xfrm>
          <a:prstGeom prst="rect">
            <a:avLst/>
          </a:prstGeom>
          <a:noFill/>
        </p:spPr>
      </p:pic>
      <p:pic>
        <p:nvPicPr>
          <p:cNvPr id="11" name="Picture 14" descr="Znalezione obrazy dla zapytania garnit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7808" y="4581128"/>
            <a:ext cx="1826568" cy="1826568"/>
          </a:xfrm>
          <a:prstGeom prst="rect">
            <a:avLst/>
          </a:prstGeom>
          <a:noFill/>
        </p:spPr>
      </p:pic>
      <p:pic>
        <p:nvPicPr>
          <p:cNvPr id="12" name="Picture 16" descr="Znalezione obrazy dla zapytania garnit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484784"/>
            <a:ext cx="1619672" cy="2434328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4871864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жилет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672064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галстук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040216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бабочка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456040" y="39957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костюм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52400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19</a:t>
            </a:r>
            <a:endParaRPr lang="pl-PL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7448" y="116632"/>
            <a:ext cx="10871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Приближается лето. Мне надо _____ новый купальник.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купить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покупить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покупать</a:t>
            </a:r>
            <a:endParaRPr lang="pl-PL" sz="6000" dirty="0"/>
          </a:p>
        </p:txBody>
      </p:sp>
      <p:pic>
        <p:nvPicPr>
          <p:cNvPr id="13314" name="Picture 2" descr="Znalezione obrazy dla zapytania strÃ³j kÄpielowy jednoczÄÅci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586" y="1772816"/>
            <a:ext cx="4119414" cy="411941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10" y="-31279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1.</a:t>
            </a:r>
            <a:endParaRPr lang="pl-PL" sz="54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0F4BA3A-9121-4558-8095-6FC6BE57174D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Ежедневно я хожу в торговый центр…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 покупки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за покупками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 покупку</a:t>
            </a:r>
            <a:endParaRPr lang="pl-PL" sz="6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2.</a:t>
            </a:r>
            <a:endParaRPr lang="pl-PL" sz="5400" dirty="0"/>
          </a:p>
        </p:txBody>
      </p:sp>
      <p:pic>
        <p:nvPicPr>
          <p:cNvPr id="1026" name="Picture 2" descr="Shopping Malls Aren't Dying - They're Evolving">
            <a:extLst>
              <a:ext uri="{FF2B5EF4-FFF2-40B4-BE49-F238E27FC236}">
                <a16:creationId xmlns:a16="http://schemas.microsoft.com/office/drawing/2014/main" id="{8AF1B877-83A5-461A-A4E9-95E5A2CA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77" y="1733550"/>
            <a:ext cx="5086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1115F8AB-D89C-4E37-9296-AF6DABFA821F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______ одежду только из экологических материалов!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Покупай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Покупи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Покупь</a:t>
            </a:r>
            <a:endParaRPr lang="pl-PL" sz="6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3.</a:t>
            </a:r>
            <a:endParaRPr lang="pl-PL" sz="5400" dirty="0"/>
          </a:p>
        </p:txBody>
      </p:sp>
      <p:pic>
        <p:nvPicPr>
          <p:cNvPr id="8194" name="Picture 2" descr="6 эко-брендов, которые создают одежду без вреда природе">
            <a:extLst>
              <a:ext uri="{FF2B5EF4-FFF2-40B4-BE49-F238E27FC236}">
                <a16:creationId xmlns:a16="http://schemas.microsoft.com/office/drawing/2014/main" id="{99E0A806-F834-410A-AB15-F30C96A5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772816"/>
            <a:ext cx="6514971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857A492-6355-4811-93F1-7C35F60B1454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Эти джинсы ______ 1000 р.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сто́ят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стоя́т</a:t>
            </a:r>
            <a:endParaRPr lang="ru-RU" sz="6000" dirty="0"/>
          </a:p>
          <a:p>
            <a:pPr marL="514350" indent="-514350">
              <a:buFont typeface="+mj-lt"/>
              <a:buAutoNum type="alphaUcPeriod"/>
            </a:pPr>
            <a:r>
              <a:rPr lang="ru-RU" sz="6000" dirty="0" err="1"/>
              <a:t>стоя́ть</a:t>
            </a:r>
            <a:endParaRPr lang="ru-RU" sz="6000" dirty="0"/>
          </a:p>
        </p:txBody>
      </p:sp>
      <p:pic>
        <p:nvPicPr>
          <p:cNvPr id="10242" name="Picture 2" descr="Znalezione obrazy dla zapytania dÅ¼in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332" y="1700809"/>
            <a:ext cx="3467100" cy="48768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-13458" y="-10551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4.</a:t>
            </a:r>
            <a:endParaRPr lang="pl-PL" sz="54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7F88D28-C887-4B23-8277-6665BABF5810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Мне надо заплатить 162 _____ 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sz="6000" dirty="0"/>
              <a:t>рубли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рублей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6000" dirty="0"/>
              <a:t>рубля</a:t>
            </a:r>
            <a:endParaRPr lang="pl-PL" sz="6000" dirty="0"/>
          </a:p>
        </p:txBody>
      </p:sp>
      <p:pic>
        <p:nvPicPr>
          <p:cNvPr id="7170" name="Picture 2" descr="Znalezione obrazy dla zapytania ru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2204864"/>
            <a:ext cx="4340205" cy="288032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89959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5.</a:t>
            </a:r>
            <a:endParaRPr lang="pl-PL" sz="54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29FF962-5A00-43A4-932F-C439AC03924A}"/>
              </a:ext>
            </a:extLst>
          </p:cNvPr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843</TotalTime>
  <Words>733</Words>
  <Application>Microsoft Office PowerPoint</Application>
  <PresentationFormat>Panoramiczny</PresentationFormat>
  <Paragraphs>201</Paragraphs>
  <Slides>47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3" baseType="lpstr">
      <vt:lpstr>Arial</vt:lpstr>
      <vt:lpstr>Calibri</vt:lpstr>
      <vt:lpstr>Tw Cen MT</vt:lpstr>
      <vt:lpstr>Wingdings</vt:lpstr>
      <vt:lpstr>Wingdings 2</vt:lpstr>
      <vt:lpstr>Średni</vt:lpstr>
      <vt:lpstr>Prezentacja programu PowerPoint</vt:lpstr>
      <vt:lpstr>Правила квиза для командной игры</vt:lpstr>
      <vt:lpstr>Правила квиза для индивидуальной игры</vt:lpstr>
      <vt:lpstr>Ответь на закрытые вопросы</vt:lpstr>
      <vt:lpstr>Приближается лето. Мне надо _____ новый купальник.</vt:lpstr>
      <vt:lpstr>Ежедневно я хожу в торговый центр…</vt:lpstr>
      <vt:lpstr>______ одежду только из экологических материалов!</vt:lpstr>
      <vt:lpstr>Эти джинсы ______ 1000 р.</vt:lpstr>
      <vt:lpstr>Мне надо заплатить 162 _____ .</vt:lpstr>
      <vt:lpstr>Этот галстук мне _______ .</vt:lpstr>
      <vt:lpstr>Вам ______ туники.</vt:lpstr>
      <vt:lpstr>Правый рукав мне ______ .</vt:lpstr>
      <vt:lpstr>Ответь на открытые вопросы</vt:lpstr>
      <vt:lpstr>Назови верхнюю одежду:</vt:lpstr>
      <vt:lpstr>Какой это фасон обуви?</vt:lpstr>
      <vt:lpstr>Какой это фасон блузки?</vt:lpstr>
      <vt:lpstr>Назови нижнее бельё:</vt:lpstr>
      <vt:lpstr>Назови виды летней обуви:</vt:lpstr>
      <vt:lpstr>Назови узор платья:</vt:lpstr>
      <vt:lpstr>Ответь на открытый вопрос</vt:lpstr>
      <vt:lpstr>Что можно найти в отделе с аксессуарами?</vt:lpstr>
      <vt:lpstr>Что можно надеть летом?</vt:lpstr>
      <vt:lpstr>Что можно надеть зимой?</vt:lpstr>
      <vt:lpstr>Во что обычно одеваются женщины?</vt:lpstr>
      <vt:lpstr>Во что обычно одеваются мужчины?</vt:lpstr>
      <vt:lpstr>Ответы на закрытые вопросы</vt:lpstr>
      <vt:lpstr>Приближается лето. Мне надо _____ новый купальник.</vt:lpstr>
      <vt:lpstr>Prezentacja programu PowerPoint</vt:lpstr>
      <vt:lpstr>______ одежду только из экологических материалов!</vt:lpstr>
      <vt:lpstr>Эти джинсы ______ 1000 р.</vt:lpstr>
      <vt:lpstr>Мне надо заплатить 162 _____ .</vt:lpstr>
      <vt:lpstr>Этот галстук мне _______ .</vt:lpstr>
      <vt:lpstr>Вам ______ туники.</vt:lpstr>
      <vt:lpstr>Правый рукав мне ______ .</vt:lpstr>
      <vt:lpstr>Ответы на открытые вопросы</vt:lpstr>
      <vt:lpstr>Назови верхнюю одежду:</vt:lpstr>
      <vt:lpstr>Какой это фасон обуви?</vt:lpstr>
      <vt:lpstr>Какой это фасон блузки?</vt:lpstr>
      <vt:lpstr>Назови нижнее бельё:</vt:lpstr>
      <vt:lpstr>Назови виды летней обуви:</vt:lpstr>
      <vt:lpstr>Назови узор платья:</vt:lpstr>
      <vt:lpstr>Ответы на закрытые вопросы</vt:lpstr>
      <vt:lpstr>Что можно найти в отделе с аксессуарами?</vt:lpstr>
      <vt:lpstr>Что можно надеть летом?</vt:lpstr>
      <vt:lpstr>Что можно надеть зимой?</vt:lpstr>
      <vt:lpstr>Во что одеваются женщины?</vt:lpstr>
      <vt:lpstr>Во что одеваются мужчины?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Karolina Wielądek</dc:creator>
  <cp:lastModifiedBy>Karolina Wielądek</cp:lastModifiedBy>
  <cp:revision>21</cp:revision>
  <dcterms:created xsi:type="dcterms:W3CDTF">2018-04-25T17:26:23Z</dcterms:created>
  <dcterms:modified xsi:type="dcterms:W3CDTF">2021-03-22T19:04:51Z</dcterms:modified>
</cp:coreProperties>
</file>