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59" r:id="rId6"/>
    <p:sldId id="263" r:id="rId7"/>
    <p:sldId id="266" r:id="rId8"/>
    <p:sldId id="265" r:id="rId9"/>
    <p:sldId id="267" r:id="rId10"/>
    <p:sldId id="264"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88716D4D-AD34-457C-AD18-654170EA9356}" type="datetimeFigureOut">
              <a:rPr lang="de-DE" smtClean="0"/>
              <a:t>27.05.2015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23057DE-8E17-449C-A5B3-DF40162C27FB}" type="slidenum">
              <a:rPr lang="de-DE" smtClean="0"/>
              <a:t>‹#›</a:t>
            </a:fld>
            <a:endParaRPr lang="de-DE"/>
          </a:p>
        </p:txBody>
      </p:sp>
    </p:spTree>
    <p:extLst>
      <p:ext uri="{BB962C8B-B14F-4D97-AF65-F5344CB8AC3E}">
        <p14:creationId xmlns:p14="http://schemas.microsoft.com/office/powerpoint/2010/main" val="382812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88716D4D-AD34-457C-AD18-654170EA9356}" type="datetimeFigureOut">
              <a:rPr lang="de-DE" smtClean="0"/>
              <a:t>27.05.2015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23057DE-8E17-449C-A5B3-DF40162C27FB}" type="slidenum">
              <a:rPr lang="de-DE" smtClean="0"/>
              <a:t>‹#›</a:t>
            </a:fld>
            <a:endParaRPr lang="de-DE"/>
          </a:p>
        </p:txBody>
      </p:sp>
    </p:spTree>
    <p:extLst>
      <p:ext uri="{BB962C8B-B14F-4D97-AF65-F5344CB8AC3E}">
        <p14:creationId xmlns:p14="http://schemas.microsoft.com/office/powerpoint/2010/main" val="3784430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88716D4D-AD34-457C-AD18-654170EA9356}" type="datetimeFigureOut">
              <a:rPr lang="de-DE" smtClean="0"/>
              <a:t>27.05.2015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23057DE-8E17-449C-A5B3-DF40162C27FB}" type="slidenum">
              <a:rPr lang="de-DE" smtClean="0"/>
              <a:t>‹#›</a:t>
            </a:fld>
            <a:endParaRPr lang="de-DE"/>
          </a:p>
        </p:txBody>
      </p:sp>
    </p:spTree>
    <p:extLst>
      <p:ext uri="{BB962C8B-B14F-4D97-AF65-F5344CB8AC3E}">
        <p14:creationId xmlns:p14="http://schemas.microsoft.com/office/powerpoint/2010/main" val="1426242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88716D4D-AD34-457C-AD18-654170EA9356}" type="datetimeFigureOut">
              <a:rPr lang="de-DE" smtClean="0"/>
              <a:t>27.05.2015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23057DE-8E17-449C-A5B3-DF40162C27FB}" type="slidenum">
              <a:rPr lang="de-DE" smtClean="0"/>
              <a:t>‹#›</a:t>
            </a:fld>
            <a:endParaRPr lang="de-DE"/>
          </a:p>
        </p:txBody>
      </p:sp>
    </p:spTree>
    <p:extLst>
      <p:ext uri="{BB962C8B-B14F-4D97-AF65-F5344CB8AC3E}">
        <p14:creationId xmlns:p14="http://schemas.microsoft.com/office/powerpoint/2010/main" val="1885047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716D4D-AD34-457C-AD18-654170EA9356}" type="datetimeFigureOut">
              <a:rPr lang="de-DE" smtClean="0"/>
              <a:t>27.05.2015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23057DE-8E17-449C-A5B3-DF40162C27FB}" type="slidenum">
              <a:rPr lang="de-DE" smtClean="0"/>
              <a:t>‹#›</a:t>
            </a:fld>
            <a:endParaRPr lang="de-DE"/>
          </a:p>
        </p:txBody>
      </p:sp>
    </p:spTree>
    <p:extLst>
      <p:ext uri="{BB962C8B-B14F-4D97-AF65-F5344CB8AC3E}">
        <p14:creationId xmlns:p14="http://schemas.microsoft.com/office/powerpoint/2010/main" val="13219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88716D4D-AD34-457C-AD18-654170EA9356}" type="datetimeFigureOut">
              <a:rPr lang="de-DE" smtClean="0"/>
              <a:t>27.05.2015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23057DE-8E17-449C-A5B3-DF40162C27FB}" type="slidenum">
              <a:rPr lang="de-DE" smtClean="0"/>
              <a:t>‹#›</a:t>
            </a:fld>
            <a:endParaRPr lang="de-DE"/>
          </a:p>
        </p:txBody>
      </p:sp>
    </p:spTree>
    <p:extLst>
      <p:ext uri="{BB962C8B-B14F-4D97-AF65-F5344CB8AC3E}">
        <p14:creationId xmlns:p14="http://schemas.microsoft.com/office/powerpoint/2010/main" val="479594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88716D4D-AD34-457C-AD18-654170EA9356}" type="datetimeFigureOut">
              <a:rPr lang="de-DE" smtClean="0"/>
              <a:t>27.05.2015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23057DE-8E17-449C-A5B3-DF40162C27FB}" type="slidenum">
              <a:rPr lang="de-DE" smtClean="0"/>
              <a:t>‹#›</a:t>
            </a:fld>
            <a:endParaRPr lang="de-DE"/>
          </a:p>
        </p:txBody>
      </p:sp>
    </p:spTree>
    <p:extLst>
      <p:ext uri="{BB962C8B-B14F-4D97-AF65-F5344CB8AC3E}">
        <p14:creationId xmlns:p14="http://schemas.microsoft.com/office/powerpoint/2010/main" val="902523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88716D4D-AD34-457C-AD18-654170EA9356}" type="datetimeFigureOut">
              <a:rPr lang="de-DE" smtClean="0"/>
              <a:t>27.05.2015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23057DE-8E17-449C-A5B3-DF40162C27FB}" type="slidenum">
              <a:rPr lang="de-DE" smtClean="0"/>
              <a:t>‹#›</a:t>
            </a:fld>
            <a:endParaRPr lang="de-DE"/>
          </a:p>
        </p:txBody>
      </p:sp>
    </p:spTree>
    <p:extLst>
      <p:ext uri="{BB962C8B-B14F-4D97-AF65-F5344CB8AC3E}">
        <p14:creationId xmlns:p14="http://schemas.microsoft.com/office/powerpoint/2010/main" val="2074149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16D4D-AD34-457C-AD18-654170EA9356}" type="datetimeFigureOut">
              <a:rPr lang="de-DE" smtClean="0"/>
              <a:t>27.05.2015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23057DE-8E17-449C-A5B3-DF40162C27FB}" type="slidenum">
              <a:rPr lang="de-DE" smtClean="0"/>
              <a:t>‹#›</a:t>
            </a:fld>
            <a:endParaRPr lang="de-DE"/>
          </a:p>
        </p:txBody>
      </p:sp>
    </p:spTree>
    <p:extLst>
      <p:ext uri="{BB962C8B-B14F-4D97-AF65-F5344CB8AC3E}">
        <p14:creationId xmlns:p14="http://schemas.microsoft.com/office/powerpoint/2010/main" val="386282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716D4D-AD34-457C-AD18-654170EA9356}" type="datetimeFigureOut">
              <a:rPr lang="de-DE" smtClean="0"/>
              <a:t>27.05.2015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23057DE-8E17-449C-A5B3-DF40162C27FB}" type="slidenum">
              <a:rPr lang="de-DE" smtClean="0"/>
              <a:t>‹#›</a:t>
            </a:fld>
            <a:endParaRPr lang="de-DE"/>
          </a:p>
        </p:txBody>
      </p:sp>
    </p:spTree>
    <p:extLst>
      <p:ext uri="{BB962C8B-B14F-4D97-AF65-F5344CB8AC3E}">
        <p14:creationId xmlns:p14="http://schemas.microsoft.com/office/powerpoint/2010/main" val="170420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716D4D-AD34-457C-AD18-654170EA9356}" type="datetimeFigureOut">
              <a:rPr lang="de-DE" smtClean="0"/>
              <a:t>27.05.2015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23057DE-8E17-449C-A5B3-DF40162C27FB}" type="slidenum">
              <a:rPr lang="de-DE" smtClean="0"/>
              <a:t>‹#›</a:t>
            </a:fld>
            <a:endParaRPr lang="de-DE"/>
          </a:p>
        </p:txBody>
      </p:sp>
    </p:spTree>
    <p:extLst>
      <p:ext uri="{BB962C8B-B14F-4D97-AF65-F5344CB8AC3E}">
        <p14:creationId xmlns:p14="http://schemas.microsoft.com/office/powerpoint/2010/main" val="70641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716D4D-AD34-457C-AD18-654170EA9356}" type="datetimeFigureOut">
              <a:rPr lang="de-DE" smtClean="0"/>
              <a:t>27.05.2015</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057DE-8E17-449C-A5B3-DF40162C27FB}" type="slidenum">
              <a:rPr lang="de-DE" smtClean="0"/>
              <a:t>‹#›</a:t>
            </a:fld>
            <a:endParaRPr lang="de-DE"/>
          </a:p>
        </p:txBody>
      </p:sp>
    </p:spTree>
    <p:extLst>
      <p:ext uri="{BB962C8B-B14F-4D97-AF65-F5344CB8AC3E}">
        <p14:creationId xmlns:p14="http://schemas.microsoft.com/office/powerpoint/2010/main" val="3448329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de-DE" dirty="0"/>
          </a:p>
        </p:txBody>
      </p:sp>
      <p:sp>
        <p:nvSpPr>
          <p:cNvPr id="3" name="Subtitle 2"/>
          <p:cNvSpPr>
            <a:spLocks noGrp="1"/>
          </p:cNvSpPr>
          <p:nvPr>
            <p:ph type="subTitle" idx="1"/>
          </p:nvPr>
        </p:nvSpPr>
        <p:spPr/>
        <p:txBody>
          <a:bodyPr/>
          <a:lstStyle/>
          <a:p>
            <a:endParaRPr lang="de-DE"/>
          </a:p>
        </p:txBody>
      </p:sp>
      <p:pic>
        <p:nvPicPr>
          <p:cNvPr id="1026" name="Picture 2" descr="C:\Users\ANASTASIA\Documents\LESUNG-IFG-MAI-27.05.2015\plakat obrazkow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7" y="457200"/>
            <a:ext cx="7934325"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612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6466730"/>
          </a:xfrm>
        </p:spPr>
        <p:txBody>
          <a:bodyPr>
            <a:normAutofit fontScale="90000"/>
          </a:bodyPr>
          <a:lstStyle/>
          <a:p>
            <a:pPr algn="l">
              <a:lnSpc>
                <a:spcPts val="2400"/>
              </a:lnSpc>
            </a:pPr>
            <a:r>
              <a:rPr lang="de-DE" sz="1600" b="1" dirty="0">
                <a:latin typeface="Tahoma" panose="020B0604030504040204" pitchFamily="34" charset="0"/>
                <a:ea typeface="Tahoma" panose="020B0604030504040204" pitchFamily="34" charset="0"/>
                <a:cs typeface="Tahoma" panose="020B0604030504040204" pitchFamily="34" charset="0"/>
              </a:rPr>
              <a:t> </a:t>
            </a:r>
            <a:r>
              <a:rPr lang="de-DE" sz="1600" dirty="0">
                <a:latin typeface="Tahoma" panose="020B0604030504040204" pitchFamily="34" charset="0"/>
                <a:ea typeface="Tahoma" panose="020B0604030504040204" pitchFamily="34" charset="0"/>
                <a:cs typeface="Tahoma" panose="020B0604030504040204" pitchFamily="34" charset="0"/>
              </a:rPr>
              <a:t/>
            </a:r>
            <a:br>
              <a:rPr lang="de-DE" sz="1600" dirty="0">
                <a:latin typeface="Tahoma" panose="020B0604030504040204" pitchFamily="34" charset="0"/>
                <a:ea typeface="Tahoma" panose="020B0604030504040204" pitchFamily="34" charset="0"/>
                <a:cs typeface="Tahoma" panose="020B0604030504040204" pitchFamily="34" charset="0"/>
              </a:rPr>
            </a:br>
            <a:r>
              <a:rPr lang="de-DE" sz="1600" dirty="0" smtClean="0">
                <a:latin typeface="Tahoma" panose="020B0604030504040204" pitchFamily="34" charset="0"/>
                <a:ea typeface="Tahoma" panose="020B0604030504040204" pitchFamily="34" charset="0"/>
                <a:cs typeface="Tahoma" panose="020B0604030504040204" pitchFamily="34" charset="0"/>
              </a:rPr>
              <a:t/>
            </a:r>
            <a:br>
              <a:rPr lang="de-DE" sz="1600" dirty="0" smtClean="0">
                <a:latin typeface="Tahoma" panose="020B0604030504040204" pitchFamily="34" charset="0"/>
                <a:ea typeface="Tahoma" panose="020B0604030504040204" pitchFamily="34" charset="0"/>
                <a:cs typeface="Tahoma" panose="020B0604030504040204" pitchFamily="34" charset="0"/>
              </a:rPr>
            </a:br>
            <a:r>
              <a:rPr lang="de-DE" sz="1600" dirty="0">
                <a:latin typeface="Tahoma" panose="020B0604030504040204" pitchFamily="34" charset="0"/>
                <a:ea typeface="Tahoma" panose="020B0604030504040204" pitchFamily="34" charset="0"/>
                <a:cs typeface="Tahoma" panose="020B0604030504040204" pitchFamily="34" charset="0"/>
              </a:rPr>
              <a:t/>
            </a:r>
            <a:br>
              <a:rPr lang="de-DE" sz="1600" dirty="0">
                <a:latin typeface="Tahoma" panose="020B0604030504040204" pitchFamily="34" charset="0"/>
                <a:ea typeface="Tahoma" panose="020B0604030504040204" pitchFamily="34" charset="0"/>
                <a:cs typeface="Tahoma" panose="020B0604030504040204" pitchFamily="34" charset="0"/>
              </a:rPr>
            </a:br>
            <a:r>
              <a:rPr lang="de-DE" sz="1600" dirty="0" smtClean="0">
                <a:latin typeface="Tahoma" panose="020B0604030504040204" pitchFamily="34" charset="0"/>
                <a:ea typeface="Tahoma" panose="020B0604030504040204" pitchFamily="34" charset="0"/>
                <a:cs typeface="Tahoma" panose="020B0604030504040204" pitchFamily="34" charset="0"/>
              </a:rPr>
              <a:t/>
            </a:r>
            <a:br>
              <a:rPr lang="de-DE" sz="1600" dirty="0" smtClean="0">
                <a:latin typeface="Tahoma" panose="020B0604030504040204" pitchFamily="34" charset="0"/>
                <a:ea typeface="Tahoma" panose="020B0604030504040204" pitchFamily="34" charset="0"/>
                <a:cs typeface="Tahoma" panose="020B0604030504040204" pitchFamily="34" charset="0"/>
              </a:rPr>
            </a:br>
            <a:r>
              <a:rPr lang="de-DE" sz="1600" dirty="0" smtClean="0">
                <a:latin typeface="Tahoma" panose="020B0604030504040204" pitchFamily="34" charset="0"/>
                <a:ea typeface="Tahoma" panose="020B0604030504040204" pitchFamily="34" charset="0"/>
                <a:cs typeface="Tahoma" panose="020B0604030504040204" pitchFamily="34" charset="0"/>
              </a:rPr>
              <a:t/>
            </a:r>
            <a:br>
              <a:rPr lang="de-DE" sz="1600" dirty="0" smtClean="0">
                <a:latin typeface="Tahoma" panose="020B0604030504040204" pitchFamily="34" charset="0"/>
                <a:ea typeface="Tahoma" panose="020B0604030504040204" pitchFamily="34" charset="0"/>
                <a:cs typeface="Tahoma" panose="020B0604030504040204" pitchFamily="34" charset="0"/>
              </a:rPr>
            </a:br>
            <a:r>
              <a:rPr lang="de-DE" sz="1600" b="1" dirty="0" smtClean="0">
                <a:latin typeface="Tahoma" panose="020B0604030504040204" pitchFamily="34" charset="0"/>
                <a:ea typeface="Tahoma" panose="020B0604030504040204" pitchFamily="34" charset="0"/>
                <a:cs typeface="Tahoma" panose="020B0604030504040204" pitchFamily="34" charset="0"/>
              </a:rPr>
              <a:t>Anna Derc</a:t>
            </a:r>
            <a:br>
              <a:rPr lang="de-DE" sz="1600" b="1" dirty="0" smtClean="0">
                <a:latin typeface="Tahoma" panose="020B0604030504040204" pitchFamily="34" charset="0"/>
                <a:ea typeface="Tahoma" panose="020B0604030504040204" pitchFamily="34" charset="0"/>
                <a:cs typeface="Tahoma" panose="020B0604030504040204" pitchFamily="34" charset="0"/>
              </a:rPr>
            </a:br>
            <a:r>
              <a:rPr lang="de-DE" sz="1600" b="1" dirty="0" smtClean="0">
                <a:latin typeface="Tahoma" panose="020B0604030504040204" pitchFamily="34" charset="0"/>
                <a:ea typeface="Tahoma" panose="020B0604030504040204" pitchFamily="34" charset="0"/>
                <a:cs typeface="Tahoma" panose="020B0604030504040204" pitchFamily="34" charset="0"/>
              </a:rPr>
              <a:t/>
            </a:r>
            <a:br>
              <a:rPr lang="de-DE" sz="1600" b="1" dirty="0" smtClean="0">
                <a:latin typeface="Tahoma" panose="020B0604030504040204" pitchFamily="34" charset="0"/>
                <a:ea typeface="Tahoma" panose="020B0604030504040204" pitchFamily="34" charset="0"/>
                <a:cs typeface="Tahoma" panose="020B0604030504040204" pitchFamily="34" charset="0"/>
              </a:rPr>
            </a:br>
            <a:r>
              <a:rPr lang="de-DE" sz="1600" b="1" i="1" dirty="0" smtClean="0">
                <a:latin typeface="Tahoma" panose="020B0604030504040204" pitchFamily="34" charset="0"/>
                <a:ea typeface="Tahoma" panose="020B0604030504040204" pitchFamily="34" charset="0"/>
                <a:cs typeface="Tahoma" panose="020B0604030504040204" pitchFamily="34" charset="0"/>
              </a:rPr>
              <a:t>flucht </a:t>
            </a:r>
            <a:r>
              <a:rPr lang="de-DE" sz="1600" b="1" dirty="0">
                <a:latin typeface="Tahoma" panose="020B0604030504040204" pitchFamily="34" charset="0"/>
                <a:ea typeface="Tahoma" panose="020B0604030504040204" pitchFamily="34" charset="0"/>
                <a:cs typeface="Tahoma" panose="020B0604030504040204" pitchFamily="34" charset="0"/>
              </a:rPr>
              <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 </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in einem wollknäuel in einer alten truhe mit nähnadeln und fäden</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auf dem alten regal meiner </a:t>
            </a:r>
            <a:r>
              <a:rPr lang="de-DE" sz="1600" b="1" spc="100" dirty="0" smtClean="0">
                <a:latin typeface="Tahoma" panose="020B0604030504040204" pitchFamily="34" charset="0"/>
                <a:ea typeface="Tahoma" panose="020B0604030504040204" pitchFamily="34" charset="0"/>
                <a:cs typeface="Tahoma" panose="020B0604030504040204" pitchFamily="34" charset="0"/>
              </a:rPr>
              <a:t>oma</a:t>
            </a:r>
            <a:r>
              <a:rPr lang="de-DE" sz="1600" b="1" spc="100" dirty="0">
                <a:latin typeface="Tahoma" panose="020B0604030504040204" pitchFamily="34" charset="0"/>
                <a:ea typeface="Tahoma" panose="020B0604030504040204" pitchFamily="34" charset="0"/>
                <a:cs typeface="Tahoma" panose="020B0604030504040204" pitchFamily="34" charset="0"/>
              </a:rPr>
              <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liege ich und träume, eingeschlossen in wollener welt</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als wäre ich noch einmal ein kleines kind </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ich schließe meine augen und sehe</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ein glas warmer milch am morgen</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ein märchen zum einschlafen</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ein pflaster auf </a:t>
            </a:r>
            <a:r>
              <a:rPr lang="de-DE" sz="1600" b="1" spc="100" dirty="0" smtClean="0">
                <a:latin typeface="Tahoma" panose="020B0604030504040204" pitchFamily="34" charset="0"/>
                <a:ea typeface="Tahoma" panose="020B0604030504040204" pitchFamily="34" charset="0"/>
                <a:cs typeface="Tahoma" panose="020B0604030504040204" pitchFamily="34" charset="0"/>
              </a:rPr>
              <a:t>dem angeschlagenen </a:t>
            </a:r>
            <a:r>
              <a:rPr lang="de-DE" sz="1600" b="1" spc="100" dirty="0">
                <a:latin typeface="Tahoma" panose="020B0604030504040204" pitchFamily="34" charset="0"/>
                <a:ea typeface="Tahoma" panose="020B0604030504040204" pitchFamily="34" charset="0"/>
                <a:cs typeface="Tahoma" panose="020B0604030504040204" pitchFamily="34" charset="0"/>
              </a:rPr>
              <a:t>knie</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ihr lächeln</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das sich in einer </a:t>
            </a:r>
            <a:r>
              <a:rPr lang="de-DE" sz="1600" b="1" spc="100" dirty="0" smtClean="0">
                <a:latin typeface="Tahoma" panose="020B0604030504040204" pitchFamily="34" charset="0"/>
                <a:ea typeface="Tahoma" panose="020B0604030504040204" pitchFamily="34" charset="0"/>
                <a:cs typeface="Tahoma" panose="020B0604030504040204" pitchFamily="34" charset="0"/>
              </a:rPr>
              <a:t>truhe mit nadeln </a:t>
            </a:r>
            <a:r>
              <a:rPr lang="de-DE" sz="1600" b="1" spc="100" dirty="0">
                <a:latin typeface="Tahoma" panose="020B0604030504040204" pitchFamily="34" charset="0"/>
                <a:ea typeface="Tahoma" panose="020B0604030504040204" pitchFamily="34" charset="0"/>
                <a:cs typeface="Tahoma" panose="020B0604030504040204" pitchFamily="34" charset="0"/>
              </a:rPr>
              <a:t>und </a:t>
            </a:r>
            <a:r>
              <a:rPr lang="de-DE" sz="1600" b="1" spc="100" dirty="0" smtClean="0">
                <a:latin typeface="Tahoma" panose="020B0604030504040204" pitchFamily="34" charset="0"/>
                <a:ea typeface="Tahoma" panose="020B0604030504040204" pitchFamily="34" charset="0"/>
                <a:cs typeface="Tahoma" panose="020B0604030504040204" pitchFamily="34" charset="0"/>
              </a:rPr>
              <a:t>fäden </a:t>
            </a:r>
            <a:r>
              <a:rPr lang="de-DE" sz="1600" b="1" spc="100" dirty="0">
                <a:latin typeface="Tahoma" panose="020B0604030504040204" pitchFamily="34" charset="0"/>
                <a:ea typeface="Tahoma" panose="020B0604030504040204" pitchFamily="34" charset="0"/>
                <a:cs typeface="Tahoma" panose="020B0604030504040204" pitchFamily="34" charset="0"/>
              </a:rPr>
              <a:t>versteckt</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 </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ich laufe durch die wiese meiner kindheit</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durch goldene </a:t>
            </a:r>
            <a:r>
              <a:rPr lang="de-DE" sz="1600" b="1" spc="100" dirty="0" smtClean="0">
                <a:latin typeface="Tahoma" panose="020B0604030504040204" pitchFamily="34" charset="0"/>
                <a:ea typeface="Tahoma" panose="020B0604030504040204" pitchFamily="34" charset="0"/>
                <a:cs typeface="Tahoma" panose="020B0604030504040204" pitchFamily="34" charset="0"/>
              </a:rPr>
              <a:t>garben</a:t>
            </a:r>
            <a:r>
              <a:rPr lang="de-DE" sz="1600" b="1" spc="100" dirty="0">
                <a:latin typeface="Tahoma" panose="020B0604030504040204" pitchFamily="34" charset="0"/>
                <a:ea typeface="Tahoma" panose="020B0604030504040204" pitchFamily="34" charset="0"/>
                <a:cs typeface="Tahoma" panose="020B0604030504040204" pitchFamily="34" charset="0"/>
              </a:rPr>
              <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durch </a:t>
            </a:r>
            <a:r>
              <a:rPr lang="de-DE" sz="1600" b="1" spc="100" dirty="0" smtClean="0">
                <a:latin typeface="Tahoma" panose="020B0604030504040204" pitchFamily="34" charset="0"/>
                <a:ea typeface="Tahoma" panose="020B0604030504040204" pitchFamily="34" charset="0"/>
                <a:cs typeface="Tahoma" panose="020B0604030504040204" pitchFamily="34" charset="0"/>
              </a:rPr>
              <a:t>regen </a:t>
            </a:r>
            <a:r>
              <a:rPr lang="de-DE" sz="1600" b="1" spc="100" dirty="0">
                <a:latin typeface="Tahoma" panose="020B0604030504040204" pitchFamily="34" charset="0"/>
                <a:ea typeface="Tahoma" panose="020B0604030504040204" pitchFamily="34" charset="0"/>
                <a:cs typeface="Tahoma" panose="020B0604030504040204" pitchFamily="34" charset="0"/>
              </a:rPr>
              <a:t>und </a:t>
            </a:r>
            <a:r>
              <a:rPr lang="de-DE" sz="1600" b="1" spc="100" dirty="0" smtClean="0">
                <a:latin typeface="Tahoma" panose="020B0604030504040204" pitchFamily="34" charset="0"/>
                <a:ea typeface="Tahoma" panose="020B0604030504040204" pitchFamily="34" charset="0"/>
                <a:cs typeface="Tahoma" panose="020B0604030504040204" pitchFamily="34" charset="0"/>
              </a:rPr>
              <a:t>pfützen </a:t>
            </a:r>
            <a:r>
              <a:rPr lang="de-DE" sz="1600" b="1" spc="100" dirty="0">
                <a:latin typeface="Tahoma" panose="020B0604030504040204" pitchFamily="34" charset="0"/>
                <a:ea typeface="Tahoma" panose="020B0604030504040204" pitchFamily="34" charset="0"/>
                <a:cs typeface="Tahoma" panose="020B0604030504040204" pitchFamily="34" charset="0"/>
              </a:rPr>
              <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mit kieseln im mund</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fliehe ich vor erinnerungen</a:t>
            </a:r>
            <a:r>
              <a:rPr lang="de-DE" b="1" spc="100" dirty="0">
                <a:latin typeface="Tahoma" panose="020B0604030504040204" pitchFamily="34" charset="0"/>
                <a:ea typeface="Tahoma" panose="020B0604030504040204" pitchFamily="34" charset="0"/>
                <a:cs typeface="Tahoma" panose="020B0604030504040204" pitchFamily="34" charset="0"/>
              </a:rPr>
              <a:t/>
            </a:r>
            <a:br>
              <a:rPr lang="de-DE" b="1" spc="100" dirty="0">
                <a:latin typeface="Tahoma" panose="020B0604030504040204" pitchFamily="34" charset="0"/>
                <a:ea typeface="Tahoma" panose="020B0604030504040204" pitchFamily="34" charset="0"/>
                <a:cs typeface="Tahoma" panose="020B0604030504040204" pitchFamily="34" charset="0"/>
              </a:rPr>
            </a:br>
            <a:r>
              <a:rPr lang="de-DE" dirty="0"/>
              <a:t> </a:t>
            </a:r>
            <a:br>
              <a:rPr lang="de-DE" dirty="0"/>
            </a:br>
            <a:r>
              <a:rPr lang="de-DE" dirty="0"/>
              <a:t> </a:t>
            </a:r>
            <a:br>
              <a:rPr lang="de-DE" dirty="0"/>
            </a:br>
            <a:r>
              <a:rPr lang="de-DE" dirty="0"/>
              <a:t> </a:t>
            </a:r>
            <a:br>
              <a:rPr lang="de-DE" dirty="0"/>
            </a:br>
            <a:r>
              <a:rPr lang="de-DE" dirty="0"/>
              <a:t> </a:t>
            </a:r>
            <a:br>
              <a:rPr lang="de-DE" dirty="0"/>
            </a:br>
            <a:r>
              <a:rPr lang="de-DE" dirty="0"/>
              <a:t> </a:t>
            </a:r>
            <a:br>
              <a:rPr lang="de-DE" dirty="0"/>
            </a:br>
            <a:endParaRPr lang="de-DE" dirty="0"/>
          </a:p>
        </p:txBody>
      </p:sp>
    </p:spTree>
    <p:extLst>
      <p:ext uri="{BB962C8B-B14F-4D97-AF65-F5344CB8AC3E}">
        <p14:creationId xmlns:p14="http://schemas.microsoft.com/office/powerpoint/2010/main" val="2280385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6977"/>
            <a:ext cx="8435280" cy="1417638"/>
          </a:xfrm>
        </p:spPr>
        <p:txBody>
          <a:bodyPr>
            <a:normAutofit/>
          </a:bodyPr>
          <a:lstStyle/>
          <a:p>
            <a:r>
              <a:rPr lang="de-DE" sz="2000" b="1" spc="100" dirty="0" smtClean="0">
                <a:latin typeface="Tahoma" panose="020B0604030504040204" pitchFamily="34" charset="0"/>
                <a:ea typeface="Tahoma" panose="020B0604030504040204" pitchFamily="34" charset="0"/>
                <a:cs typeface="Tahoma" panose="020B0604030504040204" pitchFamily="34" charset="0"/>
              </a:rPr>
              <a:t>Miron Białoszewski</a:t>
            </a:r>
            <a:endParaRPr lang="de-DE" sz="2000" b="1" spc="1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691680" y="1052736"/>
            <a:ext cx="7236296" cy="4741987"/>
          </a:xfrm>
        </p:spPr>
        <p:txBody>
          <a:bodyPr>
            <a:noAutofit/>
          </a:bodyPr>
          <a:lstStyle/>
          <a:p>
            <a:pPr marL="0" indent="0">
              <a:buNone/>
            </a:pPr>
            <a:r>
              <a:rPr lang="de-DE" sz="2000" b="1" spc="100" dirty="0" smtClean="0">
                <a:latin typeface="Arial" panose="020B0604020202020204" pitchFamily="34" charset="0"/>
                <a:cs typeface="Arial" panose="020B0604020202020204" pitchFamily="34" charset="0"/>
              </a:rPr>
              <a:t>ich bin rübergelaufen</a:t>
            </a:r>
          </a:p>
          <a:p>
            <a:pPr marL="0" indent="0">
              <a:buNone/>
            </a:pPr>
            <a:r>
              <a:rPr lang="de-DE" sz="2000" b="1" spc="100" dirty="0" smtClean="0">
                <a:latin typeface="Arial" panose="020B0604020202020204" pitchFamily="34" charset="0"/>
                <a:cs typeface="Arial" panose="020B0604020202020204" pitchFamily="34" charset="0"/>
              </a:rPr>
              <a:t>in das wilde Land mit Weichsel,</a:t>
            </a:r>
          </a:p>
          <a:p>
            <a:pPr marL="0" indent="0">
              <a:buNone/>
            </a:pPr>
            <a:r>
              <a:rPr lang="de-DE" sz="2000" b="1" spc="100" dirty="0">
                <a:latin typeface="Arial" panose="020B0604020202020204" pitchFamily="34" charset="0"/>
                <a:cs typeface="Arial" panose="020B0604020202020204" pitchFamily="34" charset="0"/>
              </a:rPr>
              <a:t>e</a:t>
            </a:r>
            <a:r>
              <a:rPr lang="de-DE" sz="2000" b="1" spc="100" dirty="0" smtClean="0">
                <a:latin typeface="Arial" panose="020B0604020202020204" pitchFamily="34" charset="0"/>
                <a:cs typeface="Arial" panose="020B0604020202020204" pitchFamily="34" charset="0"/>
              </a:rPr>
              <a:t>s schliefen schon die mit Flügeln</a:t>
            </a:r>
          </a:p>
          <a:p>
            <a:pPr marL="0" indent="0">
              <a:buNone/>
            </a:pPr>
            <a:r>
              <a:rPr lang="de-DE" sz="2000" b="1" spc="100" dirty="0">
                <a:latin typeface="Arial" panose="020B0604020202020204" pitchFamily="34" charset="0"/>
                <a:cs typeface="Arial" panose="020B0604020202020204" pitchFamily="34" charset="0"/>
              </a:rPr>
              <a:t>u</a:t>
            </a:r>
            <a:r>
              <a:rPr lang="de-DE" sz="2000" b="1" spc="100" dirty="0" smtClean="0">
                <a:latin typeface="Arial" panose="020B0604020202020204" pitchFamily="34" charset="0"/>
                <a:cs typeface="Arial" panose="020B0604020202020204" pitchFamily="34" charset="0"/>
              </a:rPr>
              <a:t>nd Hunde und zwei Autos</a:t>
            </a:r>
          </a:p>
          <a:p>
            <a:pPr marL="0" indent="0">
              <a:buNone/>
            </a:pPr>
            <a:r>
              <a:rPr lang="de-DE" sz="2000" b="1" spc="100" dirty="0">
                <a:latin typeface="Arial" panose="020B0604020202020204" pitchFamily="34" charset="0"/>
                <a:cs typeface="Arial" panose="020B0604020202020204" pitchFamily="34" charset="0"/>
              </a:rPr>
              <a:t>z</a:t>
            </a:r>
            <a:r>
              <a:rPr lang="de-DE" sz="2000" b="1" spc="100" dirty="0" smtClean="0">
                <a:latin typeface="Arial" panose="020B0604020202020204" pitchFamily="34" charset="0"/>
                <a:cs typeface="Arial" panose="020B0604020202020204" pitchFamily="34" charset="0"/>
              </a:rPr>
              <a:t>wischen Weiden wie Palmen,</a:t>
            </a:r>
          </a:p>
          <a:p>
            <a:pPr marL="0" indent="0">
              <a:buNone/>
            </a:pPr>
            <a:r>
              <a:rPr lang="de-DE" sz="2000" b="1" spc="100" dirty="0" smtClean="0">
                <a:latin typeface="Arial" panose="020B0604020202020204" pitchFamily="34" charset="0"/>
                <a:cs typeface="Arial" panose="020B0604020202020204" pitchFamily="34" charset="0"/>
              </a:rPr>
              <a:t>danach floh ich vor dem Morgen,</a:t>
            </a:r>
          </a:p>
          <a:p>
            <a:pPr marL="0" indent="0">
              <a:buNone/>
            </a:pPr>
            <a:r>
              <a:rPr lang="de-DE" sz="2000" b="1" spc="100" dirty="0">
                <a:latin typeface="Arial" panose="020B0604020202020204" pitchFamily="34" charset="0"/>
                <a:cs typeface="Arial" panose="020B0604020202020204" pitchFamily="34" charset="0"/>
              </a:rPr>
              <a:t>s</a:t>
            </a:r>
            <a:r>
              <a:rPr lang="de-DE" sz="2000" b="1" spc="100" dirty="0" smtClean="0">
                <a:latin typeface="Arial" panose="020B0604020202020204" pitchFamily="34" charset="0"/>
                <a:cs typeface="Arial" panose="020B0604020202020204" pitchFamily="34" charset="0"/>
              </a:rPr>
              <a:t>chaffte es noch,</a:t>
            </a:r>
          </a:p>
          <a:p>
            <a:pPr marL="0" indent="0">
              <a:buNone/>
            </a:pPr>
            <a:r>
              <a:rPr lang="de-DE" sz="2000" b="1" spc="100" dirty="0">
                <a:latin typeface="Arial" panose="020B0604020202020204" pitchFamily="34" charset="0"/>
                <a:cs typeface="Arial" panose="020B0604020202020204" pitchFamily="34" charset="0"/>
              </a:rPr>
              <a:t>e</a:t>
            </a:r>
            <a:r>
              <a:rPr lang="de-DE" sz="2000" b="1" spc="100" dirty="0" smtClean="0">
                <a:latin typeface="Arial" panose="020B0604020202020204" pitchFamily="34" charset="0"/>
                <a:cs typeface="Arial" panose="020B0604020202020204" pitchFamily="34" charset="0"/>
              </a:rPr>
              <a:t>rst ausdem Fenster sah ich</a:t>
            </a:r>
          </a:p>
          <a:p>
            <a:pPr marL="0" indent="0">
              <a:buNone/>
            </a:pPr>
            <a:r>
              <a:rPr lang="de-DE" sz="2000" b="1" spc="100" dirty="0">
                <a:latin typeface="Arial" panose="020B0604020202020204" pitchFamily="34" charset="0"/>
                <a:cs typeface="Arial" panose="020B0604020202020204" pitchFamily="34" charset="0"/>
              </a:rPr>
              <a:t>d</a:t>
            </a:r>
            <a:r>
              <a:rPr lang="de-DE" sz="2000" b="1" spc="100" dirty="0" smtClean="0">
                <a:latin typeface="Arial" panose="020B0604020202020204" pitchFamily="34" charset="0"/>
                <a:cs typeface="Arial" panose="020B0604020202020204" pitchFamily="34" charset="0"/>
              </a:rPr>
              <a:t>en Tag,</a:t>
            </a:r>
          </a:p>
          <a:p>
            <a:pPr marL="0" indent="0">
              <a:buNone/>
            </a:pPr>
            <a:r>
              <a:rPr lang="de-DE" sz="2000" b="1" spc="100" dirty="0">
                <a:latin typeface="Arial" panose="020B0604020202020204" pitchFamily="34" charset="0"/>
                <a:cs typeface="Arial" panose="020B0604020202020204" pitchFamily="34" charset="0"/>
              </a:rPr>
              <a:t>d</a:t>
            </a:r>
            <a:r>
              <a:rPr lang="de-DE" sz="2000" b="1" spc="100" dirty="0" smtClean="0">
                <a:latin typeface="Arial" panose="020B0604020202020204" pitchFamily="34" charset="0"/>
                <a:cs typeface="Arial" panose="020B0604020202020204" pitchFamily="34" charset="0"/>
              </a:rPr>
              <a:t>er aufstand, weich, warm,</a:t>
            </a:r>
          </a:p>
          <a:p>
            <a:pPr marL="0" indent="0">
              <a:buNone/>
            </a:pPr>
            <a:r>
              <a:rPr lang="de-DE" sz="2000" b="1" spc="100" dirty="0">
                <a:latin typeface="Arial" panose="020B0604020202020204" pitchFamily="34" charset="0"/>
                <a:cs typeface="Arial" panose="020B0604020202020204" pitchFamily="34" charset="0"/>
              </a:rPr>
              <a:t>i</a:t>
            </a:r>
            <a:r>
              <a:rPr lang="de-DE" sz="2000" b="1" spc="100" dirty="0" smtClean="0">
                <a:latin typeface="Arial" panose="020B0604020202020204" pitchFamily="34" charset="0"/>
                <a:cs typeface="Arial" panose="020B0604020202020204" pitchFamily="34" charset="0"/>
              </a:rPr>
              <a:t>m Kokon aus Wolken, Nebeln,</a:t>
            </a:r>
          </a:p>
          <a:p>
            <a:pPr marL="0" indent="0">
              <a:buNone/>
            </a:pPr>
            <a:r>
              <a:rPr lang="de-DE" sz="2000" b="1" spc="100" dirty="0">
                <a:latin typeface="Arial" panose="020B0604020202020204" pitchFamily="34" charset="0"/>
                <a:cs typeface="Arial" panose="020B0604020202020204" pitchFamily="34" charset="0"/>
              </a:rPr>
              <a:t>a</a:t>
            </a:r>
            <a:r>
              <a:rPr lang="de-DE" sz="2000" b="1" spc="100" dirty="0" smtClean="0">
                <a:latin typeface="Arial" panose="020B0604020202020204" pitchFamily="34" charset="0"/>
                <a:cs typeface="Arial" panose="020B0604020202020204" pitchFamily="34" charset="0"/>
              </a:rPr>
              <a:t>m Grunde rosig,</a:t>
            </a:r>
          </a:p>
          <a:p>
            <a:pPr marL="0" indent="0">
              <a:spcBef>
                <a:spcPts val="0"/>
              </a:spcBef>
              <a:buNone/>
            </a:pPr>
            <a:r>
              <a:rPr lang="de-DE" sz="2000" b="1" spc="100" dirty="0">
                <a:latin typeface="Arial" panose="020B0604020202020204" pitchFamily="34" charset="0"/>
                <a:cs typeface="Arial" panose="020B0604020202020204" pitchFamily="34" charset="0"/>
              </a:rPr>
              <a:t>w</a:t>
            </a:r>
            <a:r>
              <a:rPr lang="de-DE" sz="2000" b="1" spc="100" dirty="0" smtClean="0">
                <a:latin typeface="Arial" panose="020B0604020202020204" pitchFamily="34" charset="0"/>
                <a:cs typeface="Arial" panose="020B0604020202020204" pitchFamily="34" charset="0"/>
              </a:rPr>
              <a:t>ie ein Sonntag.		</a:t>
            </a:r>
          </a:p>
          <a:p>
            <a:pPr marL="0" indent="0">
              <a:spcBef>
                <a:spcPts val="0"/>
              </a:spcBef>
              <a:buNone/>
            </a:pPr>
            <a:endParaRPr lang="de-DE" sz="2000" b="1" spc="100" dirty="0">
              <a:latin typeface="Arial" panose="020B0604020202020204" pitchFamily="34" charset="0"/>
              <a:cs typeface="Arial" panose="020B0604020202020204" pitchFamily="34" charset="0"/>
            </a:endParaRPr>
          </a:p>
          <a:p>
            <a:pPr marL="0" indent="0">
              <a:spcBef>
                <a:spcPts val="0"/>
              </a:spcBef>
              <a:buNone/>
            </a:pPr>
            <a:r>
              <a:rPr lang="de-DE" sz="2000" b="1" spc="100" dirty="0" smtClean="0">
                <a:latin typeface="Arial" panose="020B0604020202020204" pitchFamily="34" charset="0"/>
                <a:cs typeface="Arial" panose="020B0604020202020204" pitchFamily="34" charset="0"/>
              </a:rPr>
              <a:t>				</a:t>
            </a:r>
            <a:r>
              <a:rPr lang="de-DE" sz="1200" spc="100" dirty="0" smtClean="0">
                <a:latin typeface="Arial" panose="020B0604020202020204" pitchFamily="34" charset="0"/>
                <a:cs typeface="Arial" panose="020B0604020202020204" pitchFamily="34" charset="0"/>
              </a:rPr>
              <a:t>Aus: Wir Seesterne. Aus dem Polnischen </a:t>
            </a:r>
          </a:p>
          <a:p>
            <a:pPr marL="0" indent="0">
              <a:spcBef>
                <a:spcPts val="0"/>
              </a:spcBef>
              <a:buNone/>
            </a:pPr>
            <a:r>
              <a:rPr lang="de-DE" sz="1200" spc="100" dirty="0">
                <a:latin typeface="Arial" panose="020B0604020202020204" pitchFamily="34" charset="0"/>
                <a:cs typeface="Arial" panose="020B0604020202020204" pitchFamily="34" charset="0"/>
              </a:rPr>
              <a:t>	</a:t>
            </a:r>
            <a:r>
              <a:rPr lang="de-DE" sz="1200" spc="100" dirty="0" smtClean="0">
                <a:latin typeface="Arial" panose="020B0604020202020204" pitchFamily="34" charset="0"/>
                <a:cs typeface="Arial" panose="020B0604020202020204" pitchFamily="34" charset="0"/>
              </a:rPr>
              <a:t>			von Dagmara Kraus, Leipzig 2012.</a:t>
            </a:r>
            <a:endParaRPr lang="de-DE" sz="1200" spc="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1292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188640"/>
            <a:ext cx="6696744" cy="6192688"/>
          </a:xfrm>
        </p:spPr>
        <p:txBody>
          <a:bodyPr>
            <a:normAutofit fontScale="90000"/>
          </a:bodyPr>
          <a:lstStyle/>
          <a:p>
            <a:pPr algn="l">
              <a:lnSpc>
                <a:spcPts val="2000"/>
              </a:lnSpc>
            </a:pPr>
            <a:r>
              <a:rPr lang="de-DE" sz="1800" dirty="0" smtClean="0">
                <a:latin typeface="Tahoma" panose="020B0604030504040204" pitchFamily="34" charset="0"/>
                <a:ea typeface="Tahoma" panose="020B0604030504040204" pitchFamily="34" charset="0"/>
                <a:cs typeface="Tahoma" panose="020B0604030504040204" pitchFamily="34" charset="0"/>
              </a:rPr>
              <a:t/>
            </a:r>
            <a:br>
              <a:rPr lang="de-DE" sz="1800" dirty="0" smtClean="0">
                <a:latin typeface="Tahoma" panose="020B0604030504040204" pitchFamily="34" charset="0"/>
                <a:ea typeface="Tahoma" panose="020B0604030504040204" pitchFamily="34" charset="0"/>
                <a:cs typeface="Tahoma" panose="020B0604030504040204" pitchFamily="34" charset="0"/>
              </a:rPr>
            </a:br>
            <a:r>
              <a:rPr lang="de-DE" sz="1800" dirty="0">
                <a:latin typeface="Tahoma" panose="020B0604030504040204" pitchFamily="34" charset="0"/>
                <a:ea typeface="Tahoma" panose="020B0604030504040204" pitchFamily="34" charset="0"/>
                <a:cs typeface="Tahoma" panose="020B0604030504040204" pitchFamily="34" charset="0"/>
              </a:rPr>
              <a:t/>
            </a:r>
            <a:br>
              <a:rPr lang="de-DE" sz="1800" dirty="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Katarzyna Godzwon</a:t>
            </a:r>
            <a:br>
              <a:rPr lang="de-DE" sz="1400" b="1" spc="100" dirty="0" smtClean="0">
                <a:latin typeface="Tahoma" panose="020B0604030504040204" pitchFamily="34" charset="0"/>
                <a:ea typeface="Tahoma" panose="020B0604030504040204" pitchFamily="34" charset="0"/>
                <a:cs typeface="Tahoma" panose="020B0604030504040204" pitchFamily="34" charset="0"/>
              </a:rPr>
            </a:br>
            <a:r>
              <a:rPr lang="de-DE" sz="1400" spc="100" dirty="0" smtClean="0">
                <a:latin typeface="Tahoma" panose="020B0604030504040204" pitchFamily="34" charset="0"/>
                <a:ea typeface="Tahoma" panose="020B0604030504040204" pitchFamily="34" charset="0"/>
                <a:cs typeface="Tahoma" panose="020B0604030504040204" pitchFamily="34" charset="0"/>
              </a:rPr>
              <a:t/>
            </a:r>
            <a:br>
              <a:rPr lang="de-DE" sz="1400" spc="100" dirty="0" smtClean="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Ich </a:t>
            </a:r>
            <a:r>
              <a:rPr lang="de-DE" sz="1400" b="1" spc="100" dirty="0">
                <a:latin typeface="Tahoma" panose="020B0604030504040204" pitchFamily="34" charset="0"/>
                <a:ea typeface="Tahoma" panose="020B0604030504040204" pitchFamily="34" charset="0"/>
                <a:cs typeface="Tahoma" panose="020B0604030504040204" pitchFamily="34" charset="0"/>
              </a:rPr>
              <a:t>bin rübergelaufen in das wilde Land mit Weichsel</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rübergesprungen in die rote Kirscherde</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ganz einsam und leise, so schmerzlos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ich sterbe</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Es gibt keine Engel,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die weiß angezogen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mich zum Schöpfer brächten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Ist hier mein Sprengel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wo Gutes und Böses</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sich verflechten?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In roten Seen voll Schrei und Jammer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ertrunken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da bin ich nicht alleine</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nun weiter gehen, die Füße brennen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der Grund ist voller Steine</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Rübergelaufen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in das milde Land mit Weichsel</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rübergesprungen in die tote Kirscherde</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gefühllos auf Reisen, schon eiskalt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ich sterbe</a:t>
            </a:r>
            <a:r>
              <a:rPr lang="de-DE" sz="1400" b="1" spc="100" dirty="0"/>
              <a:t/>
            </a:r>
            <a:br>
              <a:rPr lang="de-DE" sz="1400" b="1" spc="100" dirty="0"/>
            </a:br>
            <a:endParaRPr lang="de-DE" sz="1400" b="1" spc="100" dirty="0"/>
          </a:p>
        </p:txBody>
      </p:sp>
    </p:spTree>
    <p:extLst>
      <p:ext uri="{BB962C8B-B14F-4D97-AF65-F5344CB8AC3E}">
        <p14:creationId xmlns:p14="http://schemas.microsoft.com/office/powerpoint/2010/main" val="3780897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60648"/>
            <a:ext cx="6419056" cy="6336704"/>
          </a:xfrm>
        </p:spPr>
        <p:txBody>
          <a:bodyPr>
            <a:normAutofit fontScale="90000"/>
          </a:bodyPr>
          <a:lstStyle/>
          <a:p>
            <a:pPr algn="l">
              <a:lnSpc>
                <a:spcPts val="1800"/>
              </a:lnSpc>
            </a:pPr>
            <a:r>
              <a:rPr lang="de-DE" sz="1700" dirty="0" smtClean="0">
                <a:latin typeface="Tahoma" panose="020B0604030504040204" pitchFamily="34" charset="0"/>
                <a:ea typeface="Tahoma" panose="020B0604030504040204" pitchFamily="34" charset="0"/>
                <a:cs typeface="Tahoma" panose="020B0604030504040204" pitchFamily="34" charset="0"/>
              </a:rPr>
              <a:t/>
            </a:r>
            <a:br>
              <a:rPr lang="de-DE" sz="1700" dirty="0" smtClean="0">
                <a:latin typeface="Tahoma" panose="020B0604030504040204" pitchFamily="34" charset="0"/>
                <a:ea typeface="Tahoma" panose="020B0604030504040204" pitchFamily="34" charset="0"/>
                <a:cs typeface="Tahoma" panose="020B0604030504040204" pitchFamily="34" charset="0"/>
              </a:rPr>
            </a:br>
            <a:r>
              <a:rPr lang="de-DE" sz="1700" dirty="0">
                <a:latin typeface="Tahoma" panose="020B0604030504040204" pitchFamily="34" charset="0"/>
                <a:ea typeface="Tahoma" panose="020B0604030504040204" pitchFamily="34" charset="0"/>
                <a:cs typeface="Tahoma" panose="020B0604030504040204" pitchFamily="34" charset="0"/>
              </a:rPr>
              <a:t/>
            </a:r>
            <a:br>
              <a:rPr lang="de-DE" sz="1700" dirty="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Justyna</a:t>
            </a:r>
            <a:r>
              <a:rPr lang="de-DE" sz="1400" spc="100" dirty="0" smtClean="0">
                <a:latin typeface="Tahoma" panose="020B0604030504040204" pitchFamily="34" charset="0"/>
                <a:ea typeface="Tahoma" panose="020B0604030504040204" pitchFamily="34" charset="0"/>
                <a:cs typeface="Tahoma" panose="020B0604030504040204" pitchFamily="34" charset="0"/>
              </a:rPr>
              <a:t> </a:t>
            </a:r>
            <a:r>
              <a:rPr lang="de-DE" sz="1400" b="1" spc="100" dirty="0" smtClean="0">
                <a:latin typeface="Tahoma" panose="020B0604030504040204" pitchFamily="34" charset="0"/>
                <a:ea typeface="Tahoma" panose="020B0604030504040204" pitchFamily="34" charset="0"/>
                <a:cs typeface="Tahoma" panose="020B0604030504040204" pitchFamily="34" charset="0"/>
              </a:rPr>
              <a:t>Korpusik</a:t>
            </a:r>
            <a:r>
              <a:rPr lang="de-DE" sz="1400" spc="100" dirty="0" smtClean="0">
                <a:latin typeface="Tahoma" panose="020B0604030504040204" pitchFamily="34" charset="0"/>
                <a:ea typeface="Tahoma" panose="020B0604030504040204" pitchFamily="34" charset="0"/>
                <a:cs typeface="Tahoma" panose="020B0604030504040204" pitchFamily="34" charset="0"/>
              </a:rPr>
              <a:t>                                                                                                </a:t>
            </a:r>
            <a:r>
              <a:rPr lang="de-DE" sz="1400" spc="100" dirty="0">
                <a:latin typeface="Tahoma" panose="020B0604030504040204" pitchFamily="34" charset="0"/>
                <a:ea typeface="Tahoma" panose="020B0604030504040204" pitchFamily="34" charset="0"/>
                <a:cs typeface="Tahoma" panose="020B0604030504040204" pitchFamily="34" charset="0"/>
              </a:rPr>
              <a:t/>
            </a:r>
            <a:br>
              <a:rPr lang="de-DE" sz="1400" spc="100" dirty="0">
                <a:latin typeface="Tahoma" panose="020B0604030504040204" pitchFamily="34" charset="0"/>
                <a:ea typeface="Tahoma" panose="020B0604030504040204" pitchFamily="34" charset="0"/>
                <a:cs typeface="Tahoma" panose="020B0604030504040204" pitchFamily="34" charset="0"/>
              </a:rPr>
            </a:br>
            <a:r>
              <a:rPr lang="de-DE" sz="1400" spc="100" dirty="0">
                <a:latin typeface="Tahoma" panose="020B0604030504040204" pitchFamily="34" charset="0"/>
                <a:ea typeface="Tahoma" panose="020B0604030504040204" pitchFamily="34" charset="0"/>
                <a:cs typeface="Tahoma" panose="020B0604030504040204" pitchFamily="34" charset="0"/>
              </a:rPr>
              <a:t> </a:t>
            </a:r>
            <a:br>
              <a:rPr lang="de-DE" sz="1400" spc="100" dirty="0">
                <a:latin typeface="Tahoma" panose="020B0604030504040204" pitchFamily="34" charset="0"/>
                <a:ea typeface="Tahoma" panose="020B0604030504040204" pitchFamily="34" charset="0"/>
                <a:cs typeface="Tahoma" panose="020B0604030504040204" pitchFamily="34" charset="0"/>
              </a:rPr>
            </a:br>
            <a:r>
              <a:rPr lang="de-DE" sz="1400" b="1" i="1" spc="100" dirty="0" smtClean="0">
                <a:latin typeface="Tahoma" panose="020B0604030504040204" pitchFamily="34" charset="0"/>
                <a:ea typeface="Tahoma" panose="020B0604030504040204" pitchFamily="34" charset="0"/>
                <a:cs typeface="Tahoma" panose="020B0604030504040204" pitchFamily="34" charset="0"/>
              </a:rPr>
              <a:t>Mars</a:t>
            </a:r>
            <a:r>
              <a:rPr lang="de-DE" sz="1700" b="1" i="1" spc="100" dirty="0" smtClean="0">
                <a:latin typeface="Tahoma" panose="020B0604030504040204" pitchFamily="34" charset="0"/>
                <a:ea typeface="Tahoma" panose="020B0604030504040204" pitchFamily="34" charset="0"/>
                <a:cs typeface="Tahoma" panose="020B0604030504040204" pitchFamily="34" charset="0"/>
              </a:rPr>
              <a:t/>
            </a:r>
            <a:br>
              <a:rPr lang="de-DE" sz="1700" b="1" i="1" spc="100" dirty="0" smtClean="0">
                <a:latin typeface="Tahoma" panose="020B0604030504040204" pitchFamily="34" charset="0"/>
                <a:ea typeface="Tahoma" panose="020B0604030504040204" pitchFamily="34" charset="0"/>
                <a:cs typeface="Tahoma" panose="020B0604030504040204" pitchFamily="34" charset="0"/>
              </a:rPr>
            </a:br>
            <a:r>
              <a:rPr lang="de-DE" sz="1700" spc="100" dirty="0">
                <a:latin typeface="Tahoma" panose="020B0604030504040204" pitchFamily="34" charset="0"/>
                <a:ea typeface="Tahoma" panose="020B0604030504040204" pitchFamily="34" charset="0"/>
                <a:cs typeface="Tahoma" panose="020B0604030504040204" pitchFamily="34" charset="0"/>
              </a:rPr>
              <a:t/>
            </a:r>
            <a:br>
              <a:rPr lang="de-DE" sz="1700"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Ich bin rübergelaufen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in jungen Jahren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in das wilde Land mit Weichsel</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Ich habe bewundert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hellauf begeistert schöne Wiesen,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den Duft der Feldblumen, Ährenfelder</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Ich habe bestaunt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inmitten von Birken stehend einen saphirblauen Bach,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einen dichten Hochwald mit seinen Vögeln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Ich habe beneidet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um einen im Grünen versteckten Hirsch,</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um ein von Wäldern umgebenes Gutshaus</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Ich habe beklagt,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dass dieses Land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nicht MEIN ist!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Und heute gibt es  keinen Wald, kein Gutshaus, kein Land.</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Nur MARS, Trümmer, Brandstätten.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Allein Birke, halb zerbrochen…</a:t>
            </a:r>
            <a:r>
              <a:rPr lang="de-DE" sz="1400" b="1" spc="100" dirty="0"/>
              <a:t/>
            </a:r>
            <a:br>
              <a:rPr lang="de-DE" sz="1400" b="1" spc="100" dirty="0"/>
            </a:br>
            <a:endParaRPr lang="de-DE" sz="1400" b="1" spc="100" dirty="0"/>
          </a:p>
        </p:txBody>
      </p:sp>
    </p:spTree>
    <p:extLst>
      <p:ext uri="{BB962C8B-B14F-4D97-AF65-F5344CB8AC3E}">
        <p14:creationId xmlns:p14="http://schemas.microsoft.com/office/powerpoint/2010/main" val="3552363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fontScale="90000"/>
          </a:bodyPr>
          <a:lstStyle/>
          <a:p>
            <a:r>
              <a:rPr lang="de-DE" sz="1400" b="1" spc="100" dirty="0" smtClean="0">
                <a:latin typeface="Tahoma" panose="020B0604030504040204" pitchFamily="34" charset="0"/>
                <a:ea typeface="Tahoma" panose="020B0604030504040204" pitchFamily="34" charset="0"/>
                <a:cs typeface="Tahoma" panose="020B0604030504040204" pitchFamily="34" charset="0"/>
              </a:rPr>
              <a:t>Ulla Hahn</a:t>
            </a:r>
            <a:br>
              <a:rPr lang="de-DE" sz="1400" b="1" spc="100" dirty="0" smtClean="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
            </a:r>
            <a:br>
              <a:rPr lang="de-DE" sz="1400" b="1" spc="100" dirty="0" smtClean="0">
                <a:latin typeface="Tahoma" panose="020B0604030504040204" pitchFamily="34" charset="0"/>
                <a:ea typeface="Tahoma" panose="020B0604030504040204" pitchFamily="34" charset="0"/>
                <a:cs typeface="Tahoma" panose="020B0604030504040204" pitchFamily="34" charset="0"/>
              </a:rPr>
            </a:br>
            <a:r>
              <a:rPr lang="de-DE" sz="1400" b="1" i="1" spc="100" dirty="0" smtClean="0">
                <a:latin typeface="Tahoma" panose="020B0604030504040204" pitchFamily="34" charset="0"/>
                <a:ea typeface="Tahoma" panose="020B0604030504040204" pitchFamily="34" charset="0"/>
                <a:cs typeface="Tahoma" panose="020B0604030504040204" pitchFamily="34" charset="0"/>
              </a:rPr>
              <a:t>Ich </a:t>
            </a:r>
            <a:r>
              <a:rPr lang="de-DE" sz="1400" b="1" i="1" spc="100" dirty="0">
                <a:latin typeface="Tahoma" panose="020B0604030504040204" pitchFamily="34" charset="0"/>
                <a:ea typeface="Tahoma" panose="020B0604030504040204" pitchFamily="34" charset="0"/>
                <a:cs typeface="Tahoma" panose="020B0604030504040204" pitchFamily="34" charset="0"/>
              </a:rPr>
              <a:t>bin die </a:t>
            </a:r>
            <a:r>
              <a:rPr lang="de-DE" sz="1400" b="1" i="1" spc="100" dirty="0" smtClean="0">
                <a:latin typeface="Tahoma" panose="020B0604030504040204" pitchFamily="34" charset="0"/>
                <a:ea typeface="Tahoma" panose="020B0604030504040204" pitchFamily="34" charset="0"/>
                <a:cs typeface="Tahoma" panose="020B0604030504040204" pitchFamily="34" charset="0"/>
              </a:rPr>
              <a:t>Frau</a:t>
            </a:r>
            <a:r>
              <a:rPr lang="de-DE" sz="1400" b="1" i="1" spc="100" dirty="0">
                <a:latin typeface="Tahoma" panose="020B0604030504040204" pitchFamily="34" charset="0"/>
                <a:ea typeface="Tahoma" panose="020B0604030504040204" pitchFamily="34" charset="0"/>
                <a:cs typeface="Tahoma" panose="020B0604030504040204" pitchFamily="34" charset="0"/>
              </a:rPr>
              <a:t/>
            </a:r>
            <a:br>
              <a:rPr lang="de-DE" sz="1400" b="1" i="1" spc="100" dirty="0">
                <a:latin typeface="Tahoma" panose="020B0604030504040204" pitchFamily="34" charset="0"/>
                <a:ea typeface="Tahoma" panose="020B0604030504040204" pitchFamily="34" charset="0"/>
                <a:cs typeface="Tahoma" panose="020B0604030504040204" pitchFamily="34" charset="0"/>
              </a:rPr>
            </a:br>
            <a:r>
              <a:rPr lang="de-DE" sz="2400" dirty="0">
                <a:latin typeface="Arial" panose="020B0604020202020204" pitchFamily="34" charset="0"/>
                <a:cs typeface="Arial" panose="020B0604020202020204" pitchFamily="34" charset="0"/>
              </a:rPr>
              <a:t> </a:t>
            </a:r>
            <a:br>
              <a:rPr lang="de-DE" sz="2400" dirty="0">
                <a:latin typeface="Arial" panose="020B0604020202020204" pitchFamily="34" charset="0"/>
                <a:cs typeface="Arial" panose="020B0604020202020204" pitchFamily="34" charset="0"/>
              </a:rPr>
            </a:br>
            <a:endParaRPr lang="de-DE"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91680" y="764704"/>
            <a:ext cx="7139136" cy="5361459"/>
          </a:xfrm>
        </p:spPr>
        <p:txBody>
          <a:bodyPr>
            <a:noAutofit/>
          </a:bodyPr>
          <a:lstStyle/>
          <a:p>
            <a:pPr marL="0" indent="0">
              <a:spcBef>
                <a:spcPts val="0"/>
              </a:spcBef>
              <a:buNone/>
            </a:pPr>
            <a:r>
              <a:rPr lang="de-DE" sz="1350" b="1" spc="100" dirty="0" smtClean="0">
                <a:latin typeface="Tahoma" panose="020B0604030504040204" pitchFamily="34" charset="0"/>
                <a:ea typeface="Tahoma" panose="020B0604030504040204" pitchFamily="34" charset="0"/>
                <a:cs typeface="Tahoma" panose="020B0604030504040204" pitchFamily="34" charset="0"/>
              </a:rPr>
              <a:t>Ich </a:t>
            </a:r>
            <a:r>
              <a:rPr lang="de-DE" sz="1350" b="1" spc="100" dirty="0">
                <a:latin typeface="Tahoma" panose="020B0604030504040204" pitchFamily="34" charset="0"/>
                <a:ea typeface="Tahoma" panose="020B0604030504040204" pitchFamily="34" charset="0"/>
                <a:cs typeface="Tahoma" panose="020B0604030504040204" pitchFamily="34" charset="0"/>
              </a:rPr>
              <a:t>bin die Frau</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die man wieder einmal anrufen könnte,</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wenn das Fernsehen langweilt</a:t>
            </a:r>
            <a:r>
              <a:rPr lang="de-DE" sz="1350" b="1" spc="100" dirty="0" smtClean="0">
                <a:latin typeface="Tahoma" panose="020B0604030504040204" pitchFamily="34" charset="0"/>
                <a:ea typeface="Tahoma" panose="020B0604030504040204" pitchFamily="34" charset="0"/>
                <a:cs typeface="Tahoma" panose="020B0604030504040204" pitchFamily="34" charset="0"/>
              </a:rPr>
              <a:t>.</a:t>
            </a:r>
          </a:p>
          <a:p>
            <a:pPr marL="0" indent="0">
              <a:spcBef>
                <a:spcPts val="0"/>
              </a:spcBef>
              <a:buNone/>
            </a:pP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Ich bin die Frau, die man wieder einmal einladen könnte,</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wenn jemand abgesagt hat</a:t>
            </a:r>
            <a:r>
              <a:rPr lang="de-DE" sz="1350" b="1" spc="100" dirty="0" smtClean="0">
                <a:latin typeface="Tahoma" panose="020B0604030504040204" pitchFamily="34" charset="0"/>
                <a:ea typeface="Tahoma" panose="020B0604030504040204" pitchFamily="34" charset="0"/>
                <a:cs typeface="Tahoma" panose="020B0604030504040204" pitchFamily="34" charset="0"/>
              </a:rPr>
              <a:t>.</a:t>
            </a:r>
          </a:p>
          <a:p>
            <a:pPr marL="0" indent="0">
              <a:spcBef>
                <a:spcPts val="0"/>
              </a:spcBef>
              <a:buNone/>
            </a:pP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Ich bin die Frau, die man lieber nicht einlädt</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zur Hochzeit</a:t>
            </a:r>
            <a:r>
              <a:rPr lang="de-DE" sz="1350" b="1" spc="100" dirty="0" smtClean="0">
                <a:latin typeface="Tahoma" panose="020B0604030504040204" pitchFamily="34" charset="0"/>
                <a:ea typeface="Tahoma" panose="020B0604030504040204" pitchFamily="34" charset="0"/>
                <a:cs typeface="Tahoma" panose="020B0604030504040204" pitchFamily="34" charset="0"/>
              </a:rPr>
              <a:t>.</a:t>
            </a:r>
          </a:p>
          <a:p>
            <a:pPr marL="0" indent="0">
              <a:spcBef>
                <a:spcPts val="0"/>
              </a:spcBef>
              <a:buNone/>
            </a:pP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Ich bin die Frau,</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die man lieber nicht fragt</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nach einem Foto vom Kind</a:t>
            </a:r>
            <a:r>
              <a:rPr lang="de-DE" sz="1350" b="1" spc="100" dirty="0" smtClean="0">
                <a:latin typeface="Tahoma" panose="020B0604030504040204" pitchFamily="34" charset="0"/>
                <a:ea typeface="Tahoma" panose="020B0604030504040204" pitchFamily="34" charset="0"/>
                <a:cs typeface="Tahoma" panose="020B0604030504040204" pitchFamily="34" charset="0"/>
              </a:rPr>
              <a:t>.</a:t>
            </a:r>
          </a:p>
          <a:p>
            <a:pPr marL="0" indent="0">
              <a:spcBef>
                <a:spcPts val="0"/>
              </a:spcBef>
              <a:buNone/>
            </a:pP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Ich bin die Frau,</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die keine Frau ist</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
            </a:r>
            <a:br>
              <a:rPr lang="de-DE" sz="1350" b="1" spc="100" dirty="0">
                <a:latin typeface="Tahoma" panose="020B0604030504040204" pitchFamily="34" charset="0"/>
                <a:ea typeface="Tahoma" panose="020B0604030504040204" pitchFamily="34" charset="0"/>
                <a:cs typeface="Tahoma" panose="020B0604030504040204" pitchFamily="34" charset="0"/>
              </a:rPr>
            </a:br>
            <a:r>
              <a:rPr lang="de-DE" sz="1350" b="1" spc="100" dirty="0">
                <a:latin typeface="Tahoma" panose="020B0604030504040204" pitchFamily="34" charset="0"/>
                <a:ea typeface="Tahoma" panose="020B0604030504040204" pitchFamily="34" charset="0"/>
                <a:cs typeface="Tahoma" panose="020B0604030504040204" pitchFamily="34" charset="0"/>
              </a:rPr>
              <a:t>fürs Leben</a:t>
            </a:r>
            <a:r>
              <a:rPr lang="de-DE" sz="1350" b="1" spc="100" dirty="0" smtClean="0">
                <a:latin typeface="Tahoma" panose="020B0604030504040204" pitchFamily="34" charset="0"/>
                <a:ea typeface="Tahoma" panose="020B0604030504040204" pitchFamily="34" charset="0"/>
                <a:cs typeface="Tahoma" panose="020B0604030504040204" pitchFamily="34" charset="0"/>
              </a:rPr>
              <a:t>.		</a:t>
            </a:r>
            <a:r>
              <a:rPr lang="de-DE" sz="1400" b="1" dirty="0" smtClean="0">
                <a:latin typeface="Arial" panose="020B0604020202020204" pitchFamily="34" charset="0"/>
                <a:cs typeface="Arial" panose="020B0604020202020204" pitchFamily="34" charset="0"/>
              </a:rPr>
              <a:t>	</a:t>
            </a:r>
            <a:r>
              <a:rPr lang="de-DE" sz="1200" dirty="0" smtClean="0">
                <a:latin typeface="Tahoma" panose="020B0604030504040204" pitchFamily="34" charset="0"/>
                <a:ea typeface="Tahoma" panose="020B0604030504040204" pitchFamily="34" charset="0"/>
                <a:cs typeface="Tahoma" panose="020B0604030504040204" pitchFamily="34" charset="0"/>
              </a:rPr>
              <a:t>aus: Ulla Hahn, Liebesgedichte, 1993.</a:t>
            </a:r>
            <a:endParaRPr lang="de-DE"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11979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692696"/>
            <a:ext cx="5626968" cy="6048672"/>
          </a:xfrm>
        </p:spPr>
        <p:txBody>
          <a:bodyPr>
            <a:normAutofit fontScale="90000"/>
          </a:bodyPr>
          <a:lstStyle/>
          <a:p>
            <a:pPr algn="l">
              <a:lnSpc>
                <a:spcPts val="2100"/>
              </a:lnSpc>
            </a:pPr>
            <a:r>
              <a:rPr lang="de-DE" sz="1600" b="1" dirty="0">
                <a:latin typeface="Tahoma" panose="020B0604030504040204" pitchFamily="34" charset="0"/>
                <a:ea typeface="Tahoma" panose="020B0604030504040204" pitchFamily="34" charset="0"/>
                <a:cs typeface="Tahoma" panose="020B0604030504040204" pitchFamily="34" charset="0"/>
              </a:rPr>
              <a:t>Małgorzata Złotoś</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 </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i="1" dirty="0">
                <a:latin typeface="Tahoma" panose="020B0604030504040204" pitchFamily="34" charset="0"/>
                <a:ea typeface="Tahoma" panose="020B0604030504040204" pitchFamily="34" charset="0"/>
                <a:cs typeface="Tahoma" panose="020B0604030504040204" pitchFamily="34" charset="0"/>
              </a:rPr>
              <a:t>Ich bin der Baum</a:t>
            </a:r>
            <a:br>
              <a:rPr lang="de-DE" sz="1600" b="1" i="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 </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Ich bin der Baum,</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der früher nichts bedeutete,</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als er ein kleines Samenkorn war.</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 </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Ich bin der Baum,</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der unter schlechten Bedingungen wuchs</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als niemand half.</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 </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Ich bin der Baum,</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der sehr viel sah,</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als jemand in seiner Nähe war.</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 </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Ich bin der Baum,</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in dessen Rinde</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jemand seine größten Geheimnisse ritzte.</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 </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Jetzt bin ich der große Baum,</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auf den du kletterst</a:t>
            </a:r>
            <a:br>
              <a:rPr lang="de-DE" sz="1600" b="1" dirty="0">
                <a:latin typeface="Tahoma" panose="020B0604030504040204" pitchFamily="34" charset="0"/>
                <a:ea typeface="Tahoma" panose="020B0604030504040204" pitchFamily="34" charset="0"/>
                <a:cs typeface="Tahoma" panose="020B0604030504040204" pitchFamily="34" charset="0"/>
              </a:rPr>
            </a:br>
            <a:r>
              <a:rPr lang="de-DE" sz="1600" b="1" dirty="0">
                <a:latin typeface="Tahoma" panose="020B0604030504040204" pitchFamily="34" charset="0"/>
                <a:ea typeface="Tahoma" panose="020B0604030504040204" pitchFamily="34" charset="0"/>
                <a:cs typeface="Tahoma" panose="020B0604030504040204" pitchFamily="34" charset="0"/>
              </a:rPr>
              <a:t>um dem Himmel näher zu sein.</a:t>
            </a:r>
            <a:r>
              <a:rPr lang="de-DE" dirty="0"/>
              <a:t/>
            </a:r>
            <a:br>
              <a:rPr lang="de-DE" dirty="0"/>
            </a:br>
            <a:endParaRPr lang="de-DE" dirty="0"/>
          </a:p>
        </p:txBody>
      </p:sp>
    </p:spTree>
    <p:extLst>
      <p:ext uri="{BB962C8B-B14F-4D97-AF65-F5344CB8AC3E}">
        <p14:creationId xmlns:p14="http://schemas.microsoft.com/office/powerpoint/2010/main" val="2505603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8208912" cy="5904656"/>
          </a:xfrm>
        </p:spPr>
        <p:txBody>
          <a:bodyPr>
            <a:noAutofit/>
          </a:bodyPr>
          <a:lstStyle/>
          <a:p>
            <a:pPr algn="l">
              <a:lnSpc>
                <a:spcPts val="2400"/>
              </a:lnSpc>
            </a:pPr>
            <a:r>
              <a:rPr lang="de-DE" sz="1600" b="1" spc="100" dirty="0" smtClean="0">
                <a:latin typeface="Tahoma" panose="020B0604030504040204" pitchFamily="34" charset="0"/>
                <a:ea typeface="Tahoma" panose="020B0604030504040204" pitchFamily="34" charset="0"/>
                <a:cs typeface="Tahoma" panose="020B0604030504040204" pitchFamily="34" charset="0"/>
              </a:rPr>
              <a:t>Helena Walczak</a:t>
            </a:r>
            <a:br>
              <a:rPr lang="de-DE" sz="1600" b="1" spc="100" dirty="0" smtClean="0">
                <a:latin typeface="Tahoma" panose="020B0604030504040204" pitchFamily="34" charset="0"/>
                <a:ea typeface="Tahoma" panose="020B0604030504040204" pitchFamily="34" charset="0"/>
                <a:cs typeface="Tahoma" panose="020B0604030504040204" pitchFamily="34" charset="0"/>
              </a:rPr>
            </a:br>
            <a:r>
              <a:rPr lang="de-DE" sz="1600" b="1" spc="100" dirty="0" smtClean="0">
                <a:latin typeface="Tahoma" panose="020B0604030504040204" pitchFamily="34" charset="0"/>
                <a:ea typeface="Tahoma" panose="020B0604030504040204" pitchFamily="34" charset="0"/>
                <a:cs typeface="Tahoma" panose="020B0604030504040204" pitchFamily="34" charset="0"/>
              </a:rPr>
              <a:t/>
            </a:r>
            <a:br>
              <a:rPr lang="de-DE" sz="1600" b="1" spc="100" dirty="0" smtClean="0">
                <a:latin typeface="Tahoma" panose="020B0604030504040204" pitchFamily="34" charset="0"/>
                <a:ea typeface="Tahoma" panose="020B0604030504040204" pitchFamily="34" charset="0"/>
                <a:cs typeface="Tahoma" panose="020B0604030504040204" pitchFamily="34" charset="0"/>
              </a:rPr>
            </a:br>
            <a:r>
              <a:rPr lang="de-DE" sz="1600" b="1" i="1" spc="100" dirty="0" smtClean="0">
                <a:latin typeface="Tahoma" panose="020B0604030504040204" pitchFamily="34" charset="0"/>
                <a:ea typeface="Tahoma" panose="020B0604030504040204" pitchFamily="34" charset="0"/>
                <a:cs typeface="Tahoma" panose="020B0604030504040204" pitchFamily="34" charset="0"/>
              </a:rPr>
              <a:t>Mimesis</a:t>
            </a:r>
            <a:r>
              <a:rPr lang="de-DE" sz="1600" b="1" spc="100" dirty="0" smtClean="0">
                <a:latin typeface="Tahoma" panose="020B0604030504040204" pitchFamily="34" charset="0"/>
                <a:ea typeface="Tahoma" panose="020B0604030504040204" pitchFamily="34" charset="0"/>
                <a:cs typeface="Tahoma" panose="020B0604030504040204" pitchFamily="34" charset="0"/>
              </a:rPr>
              <a:t/>
            </a:r>
            <a:br>
              <a:rPr lang="de-DE" sz="1600" b="1" spc="100" dirty="0" smtClean="0">
                <a:latin typeface="Tahoma" panose="020B0604030504040204" pitchFamily="34" charset="0"/>
                <a:ea typeface="Tahoma" panose="020B0604030504040204" pitchFamily="34" charset="0"/>
                <a:cs typeface="Tahoma" panose="020B0604030504040204" pitchFamily="34" charset="0"/>
              </a:rPr>
            </a:br>
            <a:r>
              <a:rPr lang="de-DE" sz="1600" b="1" spc="100" dirty="0">
                <a:latin typeface="Tahoma" panose="020B0604030504040204" pitchFamily="34" charset="0"/>
                <a:ea typeface="Tahoma" panose="020B0604030504040204" pitchFamily="34" charset="0"/>
                <a:cs typeface="Tahoma" panose="020B0604030504040204" pitchFamily="34" charset="0"/>
              </a:rPr>
              <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smtClean="0">
                <a:latin typeface="Tahoma" panose="020B0604030504040204" pitchFamily="34" charset="0"/>
                <a:ea typeface="Tahoma" panose="020B0604030504040204" pitchFamily="34" charset="0"/>
                <a:cs typeface="Tahoma" panose="020B0604030504040204" pitchFamily="34" charset="0"/>
              </a:rPr>
              <a:t/>
            </a:r>
            <a:br>
              <a:rPr lang="de-DE" sz="1600" b="1" spc="100" dirty="0" smtClean="0">
                <a:latin typeface="Tahoma" panose="020B0604030504040204" pitchFamily="34" charset="0"/>
                <a:ea typeface="Tahoma" panose="020B0604030504040204" pitchFamily="34" charset="0"/>
                <a:cs typeface="Tahoma" panose="020B0604030504040204" pitchFamily="34" charset="0"/>
              </a:rPr>
            </a:br>
            <a:r>
              <a:rPr lang="de-DE" sz="1600" b="1" spc="100" dirty="0" smtClean="0">
                <a:latin typeface="Tahoma" panose="020B0604030504040204" pitchFamily="34" charset="0"/>
                <a:ea typeface="Tahoma" panose="020B0604030504040204" pitchFamily="34" charset="0"/>
                <a:cs typeface="Tahoma" panose="020B0604030504040204" pitchFamily="34" charset="0"/>
              </a:rPr>
              <a:t>Wieder </a:t>
            </a:r>
            <a:r>
              <a:rPr lang="de-DE" sz="1600" b="1" spc="100" dirty="0">
                <a:latin typeface="Tahoma" panose="020B0604030504040204" pitchFamily="34" charset="0"/>
                <a:ea typeface="Tahoma" panose="020B0604030504040204" pitchFamily="34" charset="0"/>
                <a:cs typeface="Tahoma" panose="020B0604030504040204" pitchFamily="34" charset="0"/>
              </a:rPr>
              <a:t>begann es am ruhigen Nachmittag. Den ganzen Tag war sie höchst konzentriert gewesen und nun passte sie nicht mehr richtig auf. Sie fuhr gerade mit der Straßenbahn. </a:t>
            </a:r>
            <a:r>
              <a:rPr lang="de-DE" sz="1600" b="1" i="1" spc="100" dirty="0">
                <a:latin typeface="Tahoma" panose="020B0604030504040204" pitchFamily="34" charset="0"/>
                <a:ea typeface="Tahoma" panose="020B0604030504040204" pitchFamily="34" charset="0"/>
                <a:cs typeface="Tahoma" panose="020B0604030504040204" pitchFamily="34" charset="0"/>
              </a:rPr>
              <a:t>Oliwa</a:t>
            </a:r>
            <a:r>
              <a:rPr lang="de-DE" sz="1600" b="1" spc="100" dirty="0">
                <a:latin typeface="Tahoma" panose="020B0604030504040204" pitchFamily="34" charset="0"/>
                <a:ea typeface="Tahoma" panose="020B0604030504040204" pitchFamily="34" charset="0"/>
                <a:cs typeface="Tahoma" panose="020B0604030504040204" pitchFamily="34" charset="0"/>
              </a:rPr>
              <a:t>, ertönte es im Waggon. Melody schlug ihre Augen nieder, noch ein paar Minuten, kurzer Weg zu Fuß und sie wird in Sicherheit sein. Noch ein </a:t>
            </a:r>
            <a:r>
              <a:rPr lang="de-DE" sz="1600" b="1" spc="100" dirty="0" smtClean="0">
                <a:latin typeface="Tahoma" panose="020B0604030504040204" pitchFamily="34" charset="0"/>
                <a:ea typeface="Tahoma" panose="020B0604030504040204" pitchFamily="34" charset="0"/>
                <a:cs typeface="Tahoma" panose="020B0604030504040204" pitchFamily="34" charset="0"/>
              </a:rPr>
              <a:t>bisschen Geduld</a:t>
            </a:r>
            <a:r>
              <a:rPr lang="de-DE" sz="1600" b="1" spc="100" dirty="0">
                <a:latin typeface="Tahoma" panose="020B0604030504040204" pitchFamily="34" charset="0"/>
                <a:ea typeface="Tahoma" panose="020B0604030504040204" pitchFamily="34" charset="0"/>
                <a:cs typeface="Tahoma" panose="020B0604030504040204" pitchFamily="34" charset="0"/>
              </a:rPr>
              <a:t>. </a:t>
            </a:r>
            <a:br>
              <a:rPr lang="de-DE" sz="1600" b="1" spc="100" dirty="0">
                <a:latin typeface="Tahoma" panose="020B0604030504040204" pitchFamily="34" charset="0"/>
                <a:ea typeface="Tahoma" panose="020B0604030504040204" pitchFamily="34" charset="0"/>
                <a:cs typeface="Tahoma" panose="020B0604030504040204" pitchFamily="34" charset="0"/>
              </a:rPr>
            </a:br>
            <a:r>
              <a:rPr lang="de-DE" sz="1600" b="1" spc="100" dirty="0" smtClean="0">
                <a:latin typeface="Tahoma" panose="020B0604030504040204" pitchFamily="34" charset="0"/>
                <a:ea typeface="Tahoma" panose="020B0604030504040204" pitchFamily="34" charset="0"/>
                <a:cs typeface="Tahoma" panose="020B0604030504040204" pitchFamily="34" charset="0"/>
              </a:rPr>
              <a:t>Es </a:t>
            </a:r>
            <a:r>
              <a:rPr lang="de-DE" sz="1600" b="1" spc="100" dirty="0">
                <a:latin typeface="Tahoma" panose="020B0604030504040204" pitchFamily="34" charset="0"/>
                <a:ea typeface="Tahoma" panose="020B0604030504040204" pitchFamily="34" charset="0"/>
                <a:cs typeface="Tahoma" panose="020B0604030504040204" pitchFamily="34" charset="0"/>
              </a:rPr>
              <a:t>gelang ihr diesmal nicht. Als sie sich mit halbgeschlossenen und zu Boden gerichteten Augen der Tür näherte, bemerkte sie zwischen den Beinen der Erwachsenen auch die schlanken Kinderbeine in </a:t>
            </a:r>
            <a:r>
              <a:rPr lang="de-DE" sz="1600" b="1" spc="100" dirty="0" smtClean="0">
                <a:latin typeface="Tahoma" panose="020B0604030504040204" pitchFamily="34" charset="0"/>
                <a:ea typeface="Tahoma" panose="020B0604030504040204" pitchFamily="34" charset="0"/>
                <a:cs typeface="Tahoma" panose="020B0604030504040204" pitchFamily="34" charset="0"/>
              </a:rPr>
              <a:t>den </a:t>
            </a:r>
            <a:r>
              <a:rPr lang="de-DE" sz="1600" b="1" spc="100" dirty="0">
                <a:latin typeface="Tahoma" panose="020B0604030504040204" pitchFamily="34" charset="0"/>
                <a:ea typeface="Tahoma" panose="020B0604030504040204" pitchFamily="34" charset="0"/>
                <a:cs typeface="Tahoma" panose="020B0604030504040204" pitchFamily="34" charset="0"/>
              </a:rPr>
              <a:t>rosa Strumpfhosen und weißen Schuhen. Sie zuckte zusammen und hob ihren Blick. Sie sah ein kleines Mädchen mit dünnen blonden Zöpfen. Eine Frau hielt die Hand des Kindes und sagte: „Sophie, wir werden bald aussteigen“. Melody beobachtete die beiden. Sie beobachtete sie zu lange und bemerkte es zu spät. </a:t>
            </a:r>
            <a:r>
              <a:rPr lang="de-DE" sz="1600" b="1" spc="100" dirty="0" smtClean="0">
                <a:latin typeface="Tahoma" panose="020B0604030504040204" pitchFamily="34" charset="0"/>
                <a:ea typeface="Tahoma" panose="020B0604030504040204" pitchFamily="34" charset="0"/>
                <a:cs typeface="Tahoma" panose="020B0604030504040204" pitchFamily="34" charset="0"/>
              </a:rPr>
              <a:t>(...)</a:t>
            </a:r>
            <a:r>
              <a:rPr lang="de-DE" sz="1600" b="1" spc="100" dirty="0">
                <a:latin typeface="Tahoma" panose="020B0604030504040204" pitchFamily="34" charset="0"/>
                <a:ea typeface="Tahoma" panose="020B0604030504040204" pitchFamily="34" charset="0"/>
                <a:cs typeface="Tahoma" panose="020B0604030504040204" pitchFamily="34" charset="0"/>
              </a:rPr>
              <a:t/>
            </a:r>
            <a:br>
              <a:rPr lang="de-DE" sz="1600" b="1" spc="100" dirty="0">
                <a:latin typeface="Tahoma" panose="020B0604030504040204" pitchFamily="34" charset="0"/>
                <a:ea typeface="Tahoma" panose="020B0604030504040204" pitchFamily="34" charset="0"/>
                <a:cs typeface="Tahoma" panose="020B0604030504040204" pitchFamily="34" charset="0"/>
              </a:rPr>
            </a:br>
            <a:endParaRPr lang="de-DE" sz="1600" b="1" spc="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3744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013576" cy="5976664"/>
          </a:xfrm>
        </p:spPr>
        <p:txBody>
          <a:bodyPr numCol="2">
            <a:normAutofit fontScale="90000"/>
          </a:bodyPr>
          <a:lstStyle/>
          <a:p>
            <a:pPr>
              <a:lnSpc>
                <a:spcPts val="1800"/>
              </a:lnSpc>
            </a:pPr>
            <a:r>
              <a:rPr lang="de-DE" sz="1300" b="1" dirty="0" smtClean="0">
                <a:latin typeface="Tahoma" panose="020B0604030504040204" pitchFamily="34" charset="0"/>
                <a:ea typeface="Tahoma" panose="020B0604030504040204" pitchFamily="34" charset="0"/>
                <a:cs typeface="Tahoma" panose="020B0604030504040204" pitchFamily="34" charset="0"/>
              </a:rPr>
              <a:t/>
            </a:r>
            <a:br>
              <a:rPr lang="de-DE" sz="1300" b="1" dirty="0" smtClean="0">
                <a:latin typeface="Tahoma" panose="020B0604030504040204" pitchFamily="34" charset="0"/>
                <a:ea typeface="Tahoma" panose="020B0604030504040204" pitchFamily="34" charset="0"/>
                <a:cs typeface="Tahoma" panose="020B0604030504040204" pitchFamily="34" charset="0"/>
              </a:rPr>
            </a:br>
            <a:r>
              <a:rPr lang="de-DE" sz="1400" b="1" dirty="0" smtClean="0">
                <a:latin typeface="Tahoma" panose="020B0604030504040204" pitchFamily="34" charset="0"/>
                <a:ea typeface="Tahoma" panose="020B0604030504040204" pitchFamily="34" charset="0"/>
                <a:cs typeface="Tahoma" panose="020B0604030504040204" pitchFamily="34" charset="0"/>
              </a:rPr>
              <a:t>Marek Dąbrowski</a:t>
            </a:r>
            <a:br>
              <a:rPr lang="de-DE" sz="1400" b="1" dirty="0" smtClean="0">
                <a:latin typeface="Tahoma" panose="020B0604030504040204" pitchFamily="34" charset="0"/>
                <a:ea typeface="Tahoma" panose="020B0604030504040204" pitchFamily="34" charset="0"/>
                <a:cs typeface="Tahoma" panose="020B0604030504040204" pitchFamily="34" charset="0"/>
              </a:rPr>
            </a:br>
            <a:r>
              <a:rPr lang="de-DE" sz="1400" b="1" dirty="0">
                <a:latin typeface="Tahoma" panose="020B0604030504040204" pitchFamily="34" charset="0"/>
                <a:ea typeface="Tahoma" panose="020B0604030504040204" pitchFamily="34" charset="0"/>
                <a:cs typeface="Tahoma" panose="020B0604030504040204" pitchFamily="34" charset="0"/>
              </a:rPr>
              <a:t/>
            </a:r>
            <a:br>
              <a:rPr lang="de-DE" sz="1400" b="1" dirty="0">
                <a:latin typeface="Tahoma" panose="020B0604030504040204" pitchFamily="34" charset="0"/>
                <a:ea typeface="Tahoma" panose="020B0604030504040204" pitchFamily="34" charset="0"/>
                <a:cs typeface="Tahoma" panose="020B0604030504040204" pitchFamily="34" charset="0"/>
              </a:rPr>
            </a:br>
            <a:r>
              <a:rPr lang="de-DE" sz="1400" b="1" i="1" dirty="0" smtClean="0">
                <a:latin typeface="Tahoma" panose="020B0604030504040204" pitchFamily="34" charset="0"/>
                <a:ea typeface="Tahoma" panose="020B0604030504040204" pitchFamily="34" charset="0"/>
                <a:cs typeface="Tahoma" panose="020B0604030504040204" pitchFamily="34" charset="0"/>
              </a:rPr>
              <a:t>Die </a:t>
            </a:r>
            <a:r>
              <a:rPr lang="de-DE" sz="1400" b="1" i="1" dirty="0">
                <a:latin typeface="Tahoma" panose="020B0604030504040204" pitchFamily="34" charset="0"/>
                <a:ea typeface="Tahoma" panose="020B0604030504040204" pitchFamily="34" charset="0"/>
                <a:cs typeface="Tahoma" panose="020B0604030504040204" pitchFamily="34" charset="0"/>
              </a:rPr>
              <a:t>Wolken </a:t>
            </a:r>
            <a:r>
              <a:rPr lang="de-DE" sz="1400" b="1" i="1" dirty="0" smtClean="0">
                <a:latin typeface="Tahoma" panose="020B0604030504040204" pitchFamily="34" charset="0"/>
                <a:ea typeface="Tahoma" panose="020B0604030504040204" pitchFamily="34" charset="0"/>
                <a:cs typeface="Tahoma" panose="020B0604030504040204" pitchFamily="34" charset="0"/>
              </a:rPr>
              <a:t>heulen</a:t>
            </a:r>
            <a:r>
              <a:rPr lang="de-DE" sz="1400" b="1" i="1" dirty="0">
                <a:latin typeface="Tahoma" panose="020B0604030504040204" pitchFamily="34" charset="0"/>
                <a:ea typeface="Tahoma" panose="020B0604030504040204" pitchFamily="34" charset="0"/>
                <a:cs typeface="Tahoma" panose="020B0604030504040204" pitchFamily="34" charset="0"/>
              </a:rPr>
              <a:t/>
            </a:r>
            <a:br>
              <a:rPr lang="de-DE" sz="1400" b="1" i="1" dirty="0">
                <a:latin typeface="Tahoma" panose="020B0604030504040204" pitchFamily="34" charset="0"/>
                <a:ea typeface="Tahoma" panose="020B0604030504040204" pitchFamily="34" charset="0"/>
                <a:cs typeface="Tahoma" panose="020B0604030504040204" pitchFamily="34" charset="0"/>
              </a:rPr>
            </a:br>
            <a:r>
              <a:rPr lang="de-DE" sz="1400" b="1" i="1" dirty="0" smtClean="0">
                <a:latin typeface="Tahoma" panose="020B0604030504040204" pitchFamily="34" charset="0"/>
                <a:ea typeface="Tahoma" panose="020B0604030504040204" pitchFamily="34" charset="0"/>
                <a:cs typeface="Tahoma" panose="020B0604030504040204" pitchFamily="34" charset="0"/>
              </a:rPr>
              <a:t/>
            </a:r>
            <a:br>
              <a:rPr lang="de-DE" sz="1400" b="1" i="1" dirty="0" smtClean="0">
                <a:latin typeface="Tahoma" panose="020B0604030504040204" pitchFamily="34" charset="0"/>
                <a:ea typeface="Tahoma" panose="020B0604030504040204" pitchFamily="34" charset="0"/>
                <a:cs typeface="Tahoma" panose="020B0604030504040204" pitchFamily="34" charset="0"/>
              </a:rPr>
            </a:br>
            <a:r>
              <a:rPr lang="de-DE" sz="1400" b="1" i="1" dirty="0">
                <a:latin typeface="Tahoma" panose="020B0604030504040204" pitchFamily="34" charset="0"/>
                <a:ea typeface="Tahoma" panose="020B0604030504040204" pitchFamily="34" charset="0"/>
                <a:cs typeface="Tahoma" panose="020B0604030504040204" pitchFamily="34" charset="0"/>
              </a:rPr>
              <a:t/>
            </a:r>
            <a:br>
              <a:rPr lang="de-DE" sz="1400" b="1" i="1" dirty="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Die </a:t>
            </a:r>
            <a:r>
              <a:rPr lang="de-DE" sz="1400" b="1" spc="100" dirty="0">
                <a:latin typeface="Tahoma" panose="020B0604030504040204" pitchFamily="34" charset="0"/>
                <a:ea typeface="Tahoma" panose="020B0604030504040204" pitchFamily="34" charset="0"/>
                <a:cs typeface="Tahoma" panose="020B0604030504040204" pitchFamily="34" charset="0"/>
              </a:rPr>
              <a:t>erste Bombe heult!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Triffttttt!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Die Sirenen heulen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Die Eltern heulen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Nur die Kinder schlafen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ganz fest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und </a:t>
            </a:r>
            <a:r>
              <a:rPr lang="de-DE" sz="1400" b="1" spc="100" dirty="0" smtClean="0">
                <a:latin typeface="Tahoma" panose="020B0604030504040204" pitchFamily="34" charset="0"/>
                <a:ea typeface="Tahoma" panose="020B0604030504040204" pitchFamily="34" charset="0"/>
                <a:cs typeface="Tahoma" panose="020B0604030504040204" pitchFamily="34" charset="0"/>
              </a:rPr>
              <a:t>träumen von der </a:t>
            </a:r>
            <a:r>
              <a:rPr lang="de-DE" sz="1400" b="1" spc="100" dirty="0">
                <a:latin typeface="Tahoma" panose="020B0604030504040204" pitchFamily="34" charset="0"/>
                <a:ea typeface="Tahoma" panose="020B0604030504040204" pitchFamily="34" charset="0"/>
                <a:cs typeface="Tahoma" panose="020B0604030504040204" pitchFamily="34" charset="0"/>
              </a:rP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besseren </a:t>
            </a:r>
            <a:r>
              <a:rPr lang="de-DE" sz="1400" b="1" spc="100" dirty="0">
                <a:latin typeface="Tahoma" panose="020B0604030504040204" pitchFamily="34" charset="0"/>
                <a:ea typeface="Tahoma" panose="020B0604030504040204" pitchFamily="34" charset="0"/>
                <a:cs typeface="Tahoma" panose="020B0604030504040204" pitchFamily="34" charset="0"/>
              </a:rPr>
              <a:t>Welt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Alles brennt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Blut und Weinen </a:t>
            </a:r>
            <a:r>
              <a:rPr lang="de-DE" sz="1400" b="1" spc="100" dirty="0" smtClean="0">
                <a:latin typeface="Tahoma" panose="020B0604030504040204" pitchFamily="34" charset="0"/>
                <a:ea typeface="Tahoma" panose="020B0604030504040204" pitchFamily="34" charset="0"/>
                <a:cs typeface="Tahoma" panose="020B0604030504040204" pitchFamily="34" charset="0"/>
              </a:rPr>
              <a:t>brechen</a:t>
            </a:r>
            <a:r>
              <a:rPr lang="de-DE" sz="1400" b="1" spc="100" dirty="0">
                <a:latin typeface="Tahoma" panose="020B0604030504040204" pitchFamily="34" charset="0"/>
                <a:ea typeface="Tahoma" panose="020B0604030504040204" pitchFamily="34" charset="0"/>
                <a:cs typeface="Tahoma" panose="020B0604030504040204" pitchFamily="34" charset="0"/>
              </a:rP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hervor</a:t>
            </a:r>
            <a:r>
              <a:rPr lang="de-DE" sz="1400" b="1" spc="100" dirty="0">
                <a:latin typeface="Tahoma" panose="020B0604030504040204" pitchFamily="34" charset="0"/>
                <a:ea typeface="Tahoma" panose="020B0604030504040204" pitchFamily="34" charset="0"/>
                <a:cs typeface="Tahoma" panose="020B0604030504040204" pitchFamily="34" charset="0"/>
              </a:rP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Nur die </a:t>
            </a:r>
            <a:r>
              <a:rPr lang="de-DE" sz="1400" b="1" spc="100" dirty="0" smtClean="0">
                <a:latin typeface="Tahoma" panose="020B0604030504040204" pitchFamily="34" charset="0"/>
                <a:ea typeface="Tahoma" panose="020B0604030504040204" pitchFamily="34" charset="0"/>
                <a:cs typeface="Tahoma" panose="020B0604030504040204" pitchFamily="34" charset="0"/>
              </a:rPr>
              <a:t>Kinder </a:t>
            </a:r>
            <a:r>
              <a:rPr lang="de-DE" sz="1400" b="1" spc="100" dirty="0">
                <a:latin typeface="Tahoma" panose="020B0604030504040204" pitchFamily="34" charset="0"/>
                <a:ea typeface="Tahoma" panose="020B0604030504040204" pitchFamily="34" charset="0"/>
                <a:cs typeface="Tahoma" panose="020B0604030504040204" pitchFamily="34" charset="0"/>
              </a:rPr>
              <a:t>wollen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nicht ausheulen</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Sie träumen weiter</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von der</a:t>
            </a:r>
            <a:br>
              <a:rPr lang="de-DE" sz="1400" b="1" spc="100" dirty="0" smtClean="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besseren </a:t>
            </a:r>
            <a:r>
              <a:rPr lang="de-DE" sz="1400" b="1" spc="100" dirty="0">
                <a:latin typeface="Tahoma" panose="020B0604030504040204" pitchFamily="34" charset="0"/>
                <a:ea typeface="Tahoma" panose="020B0604030504040204" pitchFamily="34" charset="0"/>
                <a:cs typeface="Tahoma" panose="020B0604030504040204" pitchFamily="34" charset="0"/>
              </a:rPr>
              <a:t>Welt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O </a:t>
            </a:r>
            <a:r>
              <a:rPr lang="de-DE" sz="1400" b="1" spc="100" dirty="0" smtClean="0">
                <a:latin typeface="Tahoma" panose="020B0604030504040204" pitchFamily="34" charset="0"/>
                <a:ea typeface="Tahoma" panose="020B0604030504040204" pitchFamily="34" charset="0"/>
                <a:cs typeface="Tahoma" panose="020B0604030504040204" pitchFamily="34" charset="0"/>
              </a:rPr>
              <a:t>Teddybär</a:t>
            </a:r>
            <a:r>
              <a:rPr lang="de-DE" sz="1400" b="1" spc="100" dirty="0">
                <a:latin typeface="Tahoma" panose="020B0604030504040204" pitchFamily="34" charset="0"/>
                <a:ea typeface="Tahoma" panose="020B0604030504040204" pitchFamily="34" charset="0"/>
                <a:cs typeface="Tahoma" panose="020B0604030504040204" pitchFamily="34" charset="0"/>
              </a:rPr>
              <a:t>, o </a:t>
            </a:r>
            <a:r>
              <a:rPr lang="de-DE" sz="1400" b="1" spc="100" dirty="0" smtClean="0">
                <a:latin typeface="Tahoma" panose="020B0604030504040204" pitchFamily="34" charset="0"/>
                <a:ea typeface="Tahoma" panose="020B0604030504040204" pitchFamily="34" charset="0"/>
                <a:cs typeface="Tahoma" panose="020B0604030504040204" pitchFamily="34" charset="0"/>
              </a:rPr>
              <a:t>Teddybär</a:t>
            </a:r>
            <a:r>
              <a:rPr lang="de-DE" sz="1400" b="1" spc="100" dirty="0">
                <a:latin typeface="Tahoma" panose="020B0604030504040204" pitchFamily="34" charset="0"/>
                <a:ea typeface="Tahoma" panose="020B0604030504040204" pitchFamily="34" charset="0"/>
                <a:cs typeface="Tahoma" panose="020B0604030504040204" pitchFamily="34" charset="0"/>
              </a:rPr>
              <a: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Warum bist du wie ein Teufel</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In meinem Bett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Warum alles </a:t>
            </a:r>
            <a:r>
              <a:rPr lang="de-DE" sz="1400" b="1" spc="100" dirty="0" smtClean="0">
                <a:latin typeface="Tahoma" panose="020B0604030504040204" pitchFamily="34" charset="0"/>
                <a:ea typeface="Tahoma" panose="020B0604030504040204" pitchFamily="34" charset="0"/>
                <a:cs typeface="Tahoma" panose="020B0604030504040204" pitchFamily="34" charset="0"/>
              </a:rPr>
              <a:t>brennt</a:t>
            </a:r>
            <a:br>
              <a:rPr lang="de-DE" sz="1400" b="1" spc="100" dirty="0" smtClean="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auch du mein Teddybär</a:t>
            </a:r>
            <a:br>
              <a:rPr lang="de-DE" sz="1400" b="1" spc="100" dirty="0" smtClean="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
            </a:r>
            <a:br>
              <a:rPr lang="de-DE" sz="1400" b="1" spc="100" dirty="0" smtClean="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
            </a:r>
            <a:br>
              <a:rPr lang="de-DE" sz="1400" b="1" spc="100" dirty="0" smtClean="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
            </a:r>
            <a:br>
              <a:rPr lang="de-DE" sz="1400" b="1" spc="100" dirty="0" smtClean="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warum </a:t>
            </a:r>
            <a:r>
              <a:rPr lang="de-DE" sz="1400" b="1" spc="100" dirty="0">
                <a:latin typeface="Tahoma" panose="020B0604030504040204" pitchFamily="34" charset="0"/>
                <a:ea typeface="Tahoma" panose="020B0604030504040204" pitchFamily="34" charset="0"/>
                <a:cs typeface="Tahoma" panose="020B0604030504040204" pitchFamily="34" charset="0"/>
              </a:rPr>
              <a:t>schützt du mich</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nicht mehr</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warum bist du auch so heiß</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hier!!!</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Ist </a:t>
            </a:r>
            <a:r>
              <a:rPr lang="de-DE" sz="1400" b="1" spc="100" dirty="0" smtClean="0">
                <a:latin typeface="Tahoma" panose="020B0604030504040204" pitchFamily="34" charset="0"/>
                <a:ea typeface="Tahoma" panose="020B0604030504040204" pitchFamily="34" charset="0"/>
                <a:cs typeface="Tahoma" panose="020B0604030504040204" pitchFamily="34" charset="0"/>
              </a:rPr>
              <a:t>das </a:t>
            </a:r>
            <a:r>
              <a:rPr lang="de-DE" sz="1400" b="1" spc="100" dirty="0">
                <a:latin typeface="Tahoma" panose="020B0604030504040204" pitchFamily="34" charset="0"/>
                <a:ea typeface="Tahoma" panose="020B0604030504040204" pitchFamily="34" charset="0"/>
                <a:cs typeface="Tahoma" panose="020B0604030504040204" pitchFamily="34" charset="0"/>
              </a:rPr>
              <a:t>deine heiße Liebe</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O dear!?</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Meine Puppe, meine Puppe!</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warum liegt sie ganz nackt?? </a:t>
            </a:r>
            <a:r>
              <a:rPr lang="de-DE" sz="1400" b="1" spc="100" dirty="0" smtClean="0">
                <a:latin typeface="Tahoma" panose="020B0604030504040204" pitchFamily="34" charset="0"/>
                <a:ea typeface="Tahoma" panose="020B0604030504040204" pitchFamily="34" charset="0"/>
                <a:cs typeface="Tahoma" panose="020B0604030504040204" pitchFamily="34" charset="0"/>
              </a:rPr>
              <a:t/>
            </a:r>
            <a:br>
              <a:rPr lang="de-DE" sz="1400" b="1" spc="100" dirty="0" smtClean="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a:t>
            </a:r>
            <a:r>
              <a:rPr lang="de-DE" sz="1400" b="1" spc="100" dirty="0">
                <a:latin typeface="Tahoma" panose="020B0604030504040204" pitchFamily="34" charset="0"/>
                <a:ea typeface="Tahoma" panose="020B0604030504040204" pitchFamily="34" charset="0"/>
                <a:cs typeface="Tahoma" panose="020B0604030504040204" pitchFamily="34" charset="0"/>
              </a:rPr>
              <a:t>warum liegst du so nackt?!)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warum frisst  dein Kleid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ein Mann aus Feuer?!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Und die Kinder träumen weiter</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Aber gleich kommt ein schwarzer Mann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ein schwarzer Geiger</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der so lacht</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und sagt: liebe Kinder träumt </a:t>
            </a:r>
            <a:r>
              <a:rPr lang="de-DE" sz="1400" b="1" spc="100" dirty="0" smtClean="0">
                <a:latin typeface="Tahoma" panose="020B0604030504040204" pitchFamily="34" charset="0"/>
                <a:ea typeface="Tahoma" panose="020B0604030504040204" pitchFamily="34" charset="0"/>
                <a:cs typeface="Tahoma" panose="020B0604030504040204" pitchFamily="34" charset="0"/>
              </a:rPr>
              <a:t>nicht </a:t>
            </a:r>
            <a:r>
              <a:rPr lang="de-DE" sz="1400" b="1" spc="100" dirty="0">
                <a:latin typeface="Tahoma" panose="020B0604030504040204" pitchFamily="34" charset="0"/>
                <a:ea typeface="Tahoma" panose="020B0604030504040204" pitchFamily="34" charset="0"/>
                <a:cs typeface="Tahoma" panose="020B0604030504040204" pitchFamily="34" charset="0"/>
              </a:rPr>
              <a:t>so </a:t>
            </a:r>
            <a:r>
              <a:rPr lang="de-DE" sz="1400" b="1" spc="100" dirty="0" smtClean="0">
                <a:latin typeface="Tahoma" panose="020B0604030504040204" pitchFamily="34" charset="0"/>
                <a:ea typeface="Tahoma" panose="020B0604030504040204" pitchFamily="34" charset="0"/>
                <a:cs typeface="Tahoma" panose="020B0604030504040204" pitchFamily="34" charset="0"/>
              </a:rPr>
              <a:t>schön besser</a:t>
            </a:r>
            <a:r>
              <a:rPr lang="de-DE" sz="1400" b="1" spc="100" dirty="0">
                <a:latin typeface="Tahoma" panose="020B0604030504040204" pitchFamily="34" charset="0"/>
                <a:ea typeface="Tahoma" panose="020B0604030504040204" pitchFamily="34" charset="0"/>
                <a:cs typeface="Tahoma" panose="020B0604030504040204" pitchFamily="34" charset="0"/>
              </a:rPr>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smtClean="0">
                <a:latin typeface="Tahoma" panose="020B0604030504040204" pitchFamily="34" charset="0"/>
                <a:ea typeface="Tahoma" panose="020B0604030504040204" pitchFamily="34" charset="0"/>
                <a:cs typeface="Tahoma" panose="020B0604030504040204" pitchFamily="34" charset="0"/>
              </a:rPr>
              <a:t>riecht </a:t>
            </a:r>
            <a:r>
              <a:rPr lang="de-DE" sz="1400" b="1" spc="100" dirty="0">
                <a:latin typeface="Tahoma" panose="020B0604030504040204" pitchFamily="34" charset="0"/>
                <a:ea typeface="Tahoma" panose="020B0604030504040204" pitchFamily="34" charset="0"/>
                <a:cs typeface="Tahoma" panose="020B0604030504040204" pitchFamily="34" charset="0"/>
              </a:rPr>
              <a:t>ihr </a:t>
            </a:r>
            <a:r>
              <a:rPr lang="de-DE" sz="1400" b="1" spc="100" dirty="0" smtClean="0">
                <a:latin typeface="Tahoma" panose="020B0604030504040204" pitchFamily="34" charset="0"/>
                <a:ea typeface="Tahoma" panose="020B0604030504040204" pitchFamily="34" charset="0"/>
                <a:cs typeface="Tahoma" panose="020B0604030504040204" pitchFamily="34" charset="0"/>
              </a:rPr>
              <a:t>meinen schwarzen </a:t>
            </a:r>
            <a:r>
              <a:rPr lang="de-DE" sz="1400" b="1" spc="100" dirty="0">
                <a:latin typeface="Tahoma" panose="020B0604030504040204" pitchFamily="34" charset="0"/>
                <a:ea typeface="Tahoma" panose="020B0604030504040204" pitchFamily="34" charset="0"/>
                <a:cs typeface="Tahoma" panose="020B0604030504040204" pitchFamily="34" charset="0"/>
              </a:rPr>
              <a:t>Rauch</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Und die Kinder</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schlafen weiter</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ohne Träume</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einfach so</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b="1" spc="100" dirty="0">
                <a:latin typeface="Tahoma" panose="020B0604030504040204" pitchFamily="34" charset="0"/>
                <a:ea typeface="Tahoma" panose="020B0604030504040204" pitchFamily="34" charset="0"/>
                <a:cs typeface="Tahoma" panose="020B0604030504040204" pitchFamily="34" charset="0"/>
              </a:rPr>
              <a:t>wie die ...</a:t>
            </a:r>
            <a:br>
              <a:rPr lang="de-DE" sz="1400" b="1" spc="100" dirty="0">
                <a:latin typeface="Tahoma" panose="020B0604030504040204" pitchFamily="34" charset="0"/>
                <a:ea typeface="Tahoma" panose="020B0604030504040204" pitchFamily="34" charset="0"/>
                <a:cs typeface="Tahoma" panose="020B0604030504040204" pitchFamily="34" charset="0"/>
              </a:rPr>
            </a:br>
            <a:r>
              <a:rPr lang="de-DE" sz="1400" dirty="0">
                <a:latin typeface="Tahoma" panose="020B0604030504040204" pitchFamily="34" charset="0"/>
                <a:ea typeface="Tahoma" panose="020B0604030504040204" pitchFamily="34" charset="0"/>
                <a:cs typeface="Tahoma" panose="020B0604030504040204" pitchFamily="34" charset="0"/>
              </a:rPr>
              <a:t> </a:t>
            </a:r>
            <a:r>
              <a:rPr lang="de-DE" sz="1400" dirty="0"/>
              <a:t/>
            </a:r>
            <a:br>
              <a:rPr lang="de-DE" sz="1400" dirty="0"/>
            </a:br>
            <a:endParaRPr lang="de-DE" sz="1400" dirty="0"/>
          </a:p>
        </p:txBody>
      </p:sp>
    </p:spTree>
    <p:extLst>
      <p:ext uri="{BB962C8B-B14F-4D97-AF65-F5344CB8AC3E}">
        <p14:creationId xmlns:p14="http://schemas.microsoft.com/office/powerpoint/2010/main" val="1325639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013576" cy="6264696"/>
          </a:xfrm>
        </p:spPr>
        <p:txBody>
          <a:bodyPr>
            <a:normAutofit fontScale="90000"/>
          </a:bodyPr>
          <a:lstStyle/>
          <a:p>
            <a:pPr>
              <a:lnSpc>
                <a:spcPts val="2000"/>
              </a:lnSpc>
            </a:pPr>
            <a:r>
              <a:rPr lang="de-DE" sz="1800" b="1" dirty="0" smtClean="0">
                <a:latin typeface="Tahoma" panose="020B0604030504040204" pitchFamily="34" charset="0"/>
                <a:ea typeface="Tahoma" panose="020B0604030504040204" pitchFamily="34" charset="0"/>
                <a:cs typeface="Tahoma" panose="020B0604030504040204" pitchFamily="34" charset="0"/>
              </a:rPr>
              <a:t/>
            </a:r>
            <a:br>
              <a:rPr lang="de-DE" sz="1800" b="1" dirty="0" smtClean="0">
                <a:latin typeface="Tahoma" panose="020B0604030504040204" pitchFamily="34" charset="0"/>
                <a:ea typeface="Tahoma" panose="020B0604030504040204" pitchFamily="34" charset="0"/>
                <a:cs typeface="Tahoma" panose="020B0604030504040204" pitchFamily="34" charset="0"/>
              </a:rPr>
            </a:br>
            <a:r>
              <a:rPr lang="de-DE" sz="1800" b="1" dirty="0">
                <a:latin typeface="Tahoma" panose="020B0604030504040204" pitchFamily="34" charset="0"/>
                <a:ea typeface="Tahoma" panose="020B0604030504040204" pitchFamily="34" charset="0"/>
                <a:cs typeface="Tahoma" panose="020B0604030504040204" pitchFamily="34" charset="0"/>
              </a:rPr>
              <a:t/>
            </a:r>
            <a:br>
              <a:rPr lang="de-DE" sz="1800" b="1" dirty="0">
                <a:latin typeface="Tahoma" panose="020B0604030504040204" pitchFamily="34" charset="0"/>
                <a:ea typeface="Tahoma" panose="020B0604030504040204" pitchFamily="34" charset="0"/>
                <a:cs typeface="Tahoma" panose="020B0604030504040204" pitchFamily="34" charset="0"/>
              </a:rPr>
            </a:br>
            <a:r>
              <a:rPr lang="de-DE" sz="1800" b="1" spc="100" dirty="0" smtClean="0">
                <a:latin typeface="Tahoma" panose="020B0604030504040204" pitchFamily="34" charset="0"/>
                <a:ea typeface="Tahoma" panose="020B0604030504040204" pitchFamily="34" charset="0"/>
                <a:cs typeface="Tahoma" panose="020B0604030504040204" pitchFamily="34" charset="0"/>
              </a:rPr>
              <a:t>Helena Walczak</a:t>
            </a:r>
            <a:br>
              <a:rPr lang="de-DE" sz="1800" b="1" spc="100" dirty="0" smtClean="0">
                <a:latin typeface="Tahoma" panose="020B0604030504040204" pitchFamily="34" charset="0"/>
                <a:ea typeface="Tahoma" panose="020B0604030504040204" pitchFamily="34" charset="0"/>
                <a:cs typeface="Tahoma" panose="020B0604030504040204" pitchFamily="34" charset="0"/>
              </a:rPr>
            </a:b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i="1" spc="100" dirty="0" smtClean="0">
                <a:latin typeface="Tahoma" panose="020B0604030504040204" pitchFamily="34" charset="0"/>
                <a:ea typeface="Tahoma" panose="020B0604030504040204" pitchFamily="34" charset="0"/>
                <a:cs typeface="Tahoma" panose="020B0604030504040204" pitchFamily="34" charset="0"/>
              </a:rPr>
              <a:t>Abendbrot</a:t>
            </a:r>
            <a:r>
              <a:rPr lang="de-DE" sz="1800" spc="100" dirty="0">
                <a:latin typeface="Tahoma" panose="020B0604030504040204" pitchFamily="34" charset="0"/>
                <a:ea typeface="Tahoma" panose="020B0604030504040204" pitchFamily="34" charset="0"/>
                <a:cs typeface="Tahoma" panose="020B0604030504040204" pitchFamily="34" charset="0"/>
              </a:rPr>
              <a:t/>
            </a:r>
            <a:br>
              <a:rPr lang="de-DE" sz="1800" spc="100" dirty="0">
                <a:latin typeface="Tahoma" panose="020B0604030504040204" pitchFamily="34" charset="0"/>
                <a:ea typeface="Tahoma" panose="020B0604030504040204" pitchFamily="34" charset="0"/>
                <a:cs typeface="Tahoma" panose="020B0604030504040204" pitchFamily="34" charset="0"/>
              </a:rPr>
            </a:br>
            <a:r>
              <a:rPr lang="pl-PL" sz="1800" spc="100" dirty="0">
                <a:latin typeface="Tahoma" panose="020B0604030504040204" pitchFamily="34" charset="0"/>
                <a:ea typeface="Tahoma" panose="020B0604030504040204" pitchFamily="34" charset="0"/>
                <a:cs typeface="Tahoma" panose="020B0604030504040204" pitchFamily="34" charset="0"/>
              </a:rPr>
              <a:t> </a:t>
            </a:r>
            <a:r>
              <a:rPr lang="de-DE" sz="1800" spc="100" dirty="0">
                <a:latin typeface="Tahoma" panose="020B0604030504040204" pitchFamily="34" charset="0"/>
                <a:ea typeface="Tahoma" panose="020B0604030504040204" pitchFamily="34" charset="0"/>
                <a:cs typeface="Tahoma" panose="020B0604030504040204" pitchFamily="34" charset="0"/>
              </a:rPr>
              <a:t/>
            </a:r>
            <a:br>
              <a:rPr lang="de-DE" sz="1800"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zwischen den Gläsern</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mit marinierten Pilzen</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und Himbeerkonfitüre</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steht ein Glas mit Ozon</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 </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das Ozon ist so eben</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aus dem Schwarzwald eingetroffen</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gepflückt sofort nach dem Sturm</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 </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möge es sich nicht verflüchtigen</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aus dem geöffneten Glas</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 </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manche nehmen sachte eine Prise</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die anderen schmieren damit ihr Brot</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mit einer hauchdünnen Schicht und eine Tomate drüber</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 </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einzig du</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schüttest ein bisschen in deinen Handteller </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und nimmst ein wenig aus der Mulde </a:t>
            </a:r>
            <a:r>
              <a:rPr lang="de-DE" sz="1800" b="1" spc="100" dirty="0">
                <a:latin typeface="Tahoma" panose="020B0604030504040204" pitchFamily="34" charset="0"/>
                <a:ea typeface="Tahoma" panose="020B0604030504040204" pitchFamily="34" charset="0"/>
                <a:cs typeface="Tahoma" panose="020B0604030504040204" pitchFamily="34" charset="0"/>
              </a:rPr>
              <a:t/>
            </a:r>
            <a:br>
              <a:rPr lang="de-DE" sz="1800" b="1" spc="100" dirty="0">
                <a:latin typeface="Tahoma" panose="020B0604030504040204" pitchFamily="34" charset="0"/>
                <a:ea typeface="Tahoma" panose="020B0604030504040204" pitchFamily="34" charset="0"/>
                <a:cs typeface="Tahoma" panose="020B0604030504040204" pitchFamily="34" charset="0"/>
              </a:rPr>
            </a:br>
            <a:r>
              <a:rPr lang="pl-PL" sz="1800" b="1" spc="100" dirty="0">
                <a:latin typeface="Tahoma" panose="020B0604030504040204" pitchFamily="34" charset="0"/>
                <a:ea typeface="Tahoma" panose="020B0604030504040204" pitchFamily="34" charset="0"/>
                <a:cs typeface="Tahoma" panose="020B0604030504040204" pitchFamily="34" charset="0"/>
              </a:rPr>
              <a:t>so wie einst das Brausepulver</a:t>
            </a:r>
            <a:r>
              <a:rPr lang="de-DE" b="1" spc="100" dirty="0"/>
              <a:t/>
            </a:r>
            <a:br>
              <a:rPr lang="de-DE" b="1" spc="100" dirty="0"/>
            </a:br>
            <a:endParaRPr lang="de-DE" b="1" spc="100" dirty="0"/>
          </a:p>
        </p:txBody>
      </p:sp>
    </p:spTree>
    <p:extLst>
      <p:ext uri="{BB962C8B-B14F-4D97-AF65-F5344CB8AC3E}">
        <p14:creationId xmlns:p14="http://schemas.microsoft.com/office/powerpoint/2010/main" val="3020941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Miron Białoszewski</vt:lpstr>
      <vt:lpstr>  Katarzyna Godzwon  Ich bin rübergelaufen in das wilde Land mit Weichsel rübergesprungen in die rote Kirscherde ganz einsam und leise, so schmerzlos  ich sterbe  Es gibt keine Engel,  die weiß angezogen  mich zum Schöpfer brächten Ist hier mein Sprengel  wo Gutes und Böses sich verflechten?  In roten Seen voll Schrei und Jammer  ertrunken  da bin ich nicht alleine nun weiter gehen, die Füße brennen der Grund ist voller Steine  Rübergelaufen in das milde Land mit Weichsel rübergesprungen in die tote Kirscherde gefühllos auf Reisen, schon eiskalt  ich sterbe </vt:lpstr>
      <vt:lpstr>  Justyna Korpusik                                                                                                   Mars  Ich bin rübergelaufen in jungen Jahren in das wilde Land mit Weichsel   Ich habe bewundert hellauf begeistert schöne Wiesen,  den Duft der Feldblumen, Ährenfelder   Ich habe bestaunt  inmitten von Birken stehend einen saphirblauen Bach,  einen dichten Hochwald mit seinen Vögeln   Ich habe beneidet um einen im Grünen versteckten Hirsch, um ein von Wäldern umgebenes Gutshaus   Ich habe beklagt, dass dieses Land  nicht MEIN ist!   Und heute gibt es  keinen Wald, kein Gutshaus, kein Land. Nur MARS, Trümmer, Brandstätten. Allein Birke, halb zerbrochen… </vt:lpstr>
      <vt:lpstr>Ulla Hahn  Ich bin die Frau   </vt:lpstr>
      <vt:lpstr>Małgorzata Złotoś   Ich bin der Baum   Ich bin der Baum, der früher nichts bedeutete, als er ein kleines Samenkorn war.   Ich bin der Baum, der unter schlechten Bedingungen wuchs als niemand half.   Ich bin der Baum, der sehr viel sah, als jemand in seiner Nähe war.   Ich bin der Baum, in dessen Rinde jemand seine größten Geheimnisse ritzte.   Jetzt bin ich der große Baum, auf den du kletterst um dem Himmel näher zu sein. </vt:lpstr>
      <vt:lpstr>Helena Walczak  Mimesis   Wieder begann es am ruhigen Nachmittag. Den ganzen Tag war sie höchst konzentriert gewesen und nun passte sie nicht mehr richtig auf. Sie fuhr gerade mit der Straßenbahn. Oliwa, ertönte es im Waggon. Melody schlug ihre Augen nieder, noch ein paar Minuten, kurzer Weg zu Fuß und sie wird in Sicherheit sein. Noch ein bisschen Geduld.  Es gelang ihr diesmal nicht. Als sie sich mit halbgeschlossenen und zu Boden gerichteten Augen der Tür näherte, bemerkte sie zwischen den Beinen der Erwachsenen auch die schlanken Kinderbeine in den rosa Strumpfhosen und weißen Schuhen. Sie zuckte zusammen und hob ihren Blick. Sie sah ein kleines Mädchen mit dünnen blonden Zöpfen. Eine Frau hielt die Hand des Kindes und sagte: „Sophie, wir werden bald aussteigen“. Melody beobachtete die beiden. Sie beobachtete sie zu lange und bemerkte es zu spät. (...) </vt:lpstr>
      <vt:lpstr> Marek Dąbrowski  Die Wolken heulen   Die erste Bombe heult! Triffttttt!   Die Sirenen heulen Die Eltern heulen Nur die Kinder schlafen ganz fest und träumen von der  besseren Welt   Alles brennt Blut und Weinen brechen hervor Nur die Kinder wollen nicht ausheulen Sie träumen weiter von der besseren Welt   O Teddybär, o Teddybär! Warum bist du wie ein Teufel In meinem Bett Warum alles brennt auch du mein Teddybär       warum schützt du mich nicht mehr warum bist du auch so heiß hier!!!   Ist das deine heiße Liebe O dear!?   Meine Puppe, meine Puppe! warum liegt sie ganz nackt??  (warum liegst du so nackt?!) warum frisst  dein Kleid  ein Mann aus Feuer?!    Und die Kinder träumen weiter Aber gleich kommt ein schwarzer Mann  ein schwarzer Geiger der so lacht und sagt: liebe Kinder träumt nicht so schön besser riecht ihr meinen schwarzen Rauch   Und die Kinder schlafen weiter ohne Träume einfach so wie die ...   </vt:lpstr>
      <vt:lpstr>  Helena Walczak  Abendbrot   zwischen den Gläsern mit marinierten Pilzen und Himbeerkonfitüre steht ein Glas mit Ozon   das Ozon ist so eben aus dem Schwarzwald eingetroffen gepflückt sofort nach dem Sturm   möge es sich nicht verflüchtigen aus dem geöffneten Glas   manche nehmen sachte eine Prise die anderen schmieren damit ihr Brot mit einer hauchdünnen Schicht und eine Tomate drüber   einzig du schüttest ein bisschen in deinen Handteller  und nimmst ein wenig aus der Mulde  so wie einst das Brausepulver </vt:lpstr>
      <vt:lpstr>      Anna Derc  flucht    in einem wollknäuel in einer alten truhe mit nähnadeln und fäden auf dem alten regal meiner oma liege ich und träume, eingeschlossen in wollener welt als wäre ich noch einmal ein kleines kind  ich schließe meine augen und sehe ein glas warmer milch am morgen ein märchen zum einschlafen ein pflaster auf dem angeschlagenen knie ihr lächeln das sich in einer truhe mit nadeln und fäden versteckt   ich laufe durch die wiese meiner kindheit durch goldene garben durch regen und pfützen  mit kieseln im mund fliehe ich vor erinnerungen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ANASTASIA</dc:creator>
  <cp:lastModifiedBy>ANASTASIA</cp:lastModifiedBy>
  <cp:revision>15</cp:revision>
  <dcterms:created xsi:type="dcterms:W3CDTF">2015-05-26T17:34:38Z</dcterms:created>
  <dcterms:modified xsi:type="dcterms:W3CDTF">2015-05-27T09:13:12Z</dcterms:modified>
</cp:coreProperties>
</file>